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347" r:id="rId4"/>
    <p:sldId id="348" r:id="rId5"/>
    <p:sldId id="349" r:id="rId6"/>
    <p:sldId id="273" r:id="rId7"/>
    <p:sldId id="267" r:id="rId8"/>
    <p:sldId id="269" r:id="rId9"/>
    <p:sldId id="271" r:id="rId10"/>
    <p:sldId id="270" r:id="rId11"/>
    <p:sldId id="274" r:id="rId12"/>
    <p:sldId id="350" r:id="rId13"/>
    <p:sldId id="275" r:id="rId14"/>
    <p:sldId id="276" r:id="rId15"/>
    <p:sldId id="351" r:id="rId16"/>
    <p:sldId id="259" r:id="rId17"/>
    <p:sldId id="260" r:id="rId18"/>
    <p:sldId id="264" r:id="rId19"/>
    <p:sldId id="258" r:id="rId20"/>
    <p:sldId id="268" r:id="rId21"/>
    <p:sldId id="261" r:id="rId22"/>
    <p:sldId id="262" r:id="rId23"/>
    <p:sldId id="263"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5" r:id="rId53"/>
    <p:sldId id="310" r:id="rId54"/>
    <p:sldId id="316" r:id="rId55"/>
    <p:sldId id="317" r:id="rId56"/>
    <p:sldId id="318" r:id="rId57"/>
    <p:sldId id="319" r:id="rId58"/>
    <p:sldId id="311" r:id="rId59"/>
    <p:sldId id="312" r:id="rId60"/>
    <p:sldId id="313" r:id="rId61"/>
    <p:sldId id="314"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25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04F91C-CF97-49F9-BC04-6671F0B019C8}"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268750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04F91C-CF97-49F9-BC04-6671F0B019C8}"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2493662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04F91C-CF97-49F9-BC04-6671F0B019C8}"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158635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04F91C-CF97-49F9-BC04-6671F0B019C8}"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637550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04F91C-CF97-49F9-BC04-6671F0B019C8}"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332122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04F91C-CF97-49F9-BC04-6671F0B019C8}"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231574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04F91C-CF97-49F9-BC04-6671F0B019C8}" type="datetimeFigureOut">
              <a:rPr lang="en-US" smtClean="0"/>
              <a:t>11/11/2019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10509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04F91C-CF97-49F9-BC04-6671F0B019C8}" type="datetimeFigureOut">
              <a:rPr lang="en-US" smtClean="0"/>
              <a:t>11/11/2019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410703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4F91C-CF97-49F9-BC04-6671F0B019C8}" type="datetimeFigureOut">
              <a:rPr lang="en-US" smtClean="0"/>
              <a:t>11/11/2019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31345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04F91C-CF97-49F9-BC04-6671F0B019C8}"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51075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04F91C-CF97-49F9-BC04-6671F0B019C8}"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29122-9879-4DBE-9E72-D84A2AE9D543}" type="slidenum">
              <a:rPr lang="en-US" smtClean="0"/>
              <a:t>‹#›</a:t>
            </a:fld>
            <a:endParaRPr lang="en-US"/>
          </a:p>
        </p:txBody>
      </p:sp>
    </p:spTree>
    <p:extLst>
      <p:ext uri="{BB962C8B-B14F-4D97-AF65-F5344CB8AC3E}">
        <p14:creationId xmlns:p14="http://schemas.microsoft.com/office/powerpoint/2010/main" val="235147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4F91C-CF97-49F9-BC04-6671F0B019C8}" type="datetimeFigureOut">
              <a:rPr lang="en-US" smtClean="0"/>
              <a:t>11/11/2019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29122-9879-4DBE-9E72-D84A2AE9D543}" type="slidenum">
              <a:rPr lang="en-US" smtClean="0"/>
              <a:t>‹#›</a:t>
            </a:fld>
            <a:endParaRPr lang="en-US"/>
          </a:p>
        </p:txBody>
      </p:sp>
    </p:spTree>
    <p:extLst>
      <p:ext uri="{BB962C8B-B14F-4D97-AF65-F5344CB8AC3E}">
        <p14:creationId xmlns:p14="http://schemas.microsoft.com/office/powerpoint/2010/main" val="1941656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oddgen.org/" TargetMode="External"/><Relationship Id="rId2" Type="http://schemas.openxmlformats.org/officeDocument/2006/relationships/hyperlink" Target="https://livesql.oracle.com/apex/f?p=590:800:2463837701559::N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bm.com/support/knowledgecenter/en/SSEPGG_11.1.0/com.ibm.db2.luw.apdv.plsql.doc/doc/c0053607.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ibm.com/developerworks/community/blogs/SQLTips4DB2LUW/entry/merge?lang=en"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C1022A-0748-4351-A658-873EA8D42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782" y="1122363"/>
            <a:ext cx="2143125" cy="2143125"/>
          </a:xfrm>
          <a:prstGeom prst="rect">
            <a:avLst/>
          </a:prstGeom>
        </p:spPr>
      </p:pic>
      <p:sp>
        <p:nvSpPr>
          <p:cNvPr id="8" name="Rectangle 7">
            <a:extLst>
              <a:ext uri="{FF2B5EF4-FFF2-40B4-BE49-F238E27FC236}">
                <a16:creationId xmlns:a16="http://schemas.microsoft.com/office/drawing/2014/main" id="{5D2AD40C-4E1C-44AF-8EA1-492B210F701F}"/>
              </a:ext>
            </a:extLst>
          </p:cNvPr>
          <p:cNvSpPr/>
          <p:nvPr/>
        </p:nvSpPr>
        <p:spPr>
          <a:xfrm>
            <a:off x="2672754" y="3592513"/>
            <a:ext cx="6651180" cy="1938992"/>
          </a:xfrm>
          <a:prstGeom prst="rect">
            <a:avLst/>
          </a:prstGeom>
          <a:noFill/>
        </p:spPr>
        <p:txBody>
          <a:bodyPr wrap="none" lIns="91440" tIns="45720" rIns="91440" bIns="45720">
            <a:spAutoFit/>
            <a:scene3d>
              <a:camera prst="perspectiveFront"/>
              <a:lightRig rig="soft" dir="t">
                <a:rot lat="0" lon="0" rev="15600000"/>
              </a:lightRig>
            </a:scene3d>
            <a:sp3d extrusionH="57150" prstMaterial="softEdge">
              <a:bevelT w="25400" h="38100"/>
            </a:sp3d>
          </a:bodyPr>
          <a:lstStyle/>
          <a:p>
            <a:pPr algn="ctr"/>
            <a:r>
              <a:rPr lang="en-US" sz="6000" b="1" dirty="0">
                <a:ln/>
                <a:solidFill>
                  <a:schemeClr val="accent4"/>
                </a:solidFill>
                <a:latin typeface="Arabic Typesetting" panose="03020402040406030203" pitchFamily="66" charset="-78"/>
                <a:cs typeface="Arabic Typesetting" panose="03020402040406030203" pitchFamily="66" charset="-78"/>
              </a:rPr>
              <a:t>EJADA EAI</a:t>
            </a:r>
          </a:p>
          <a:p>
            <a:pPr algn="ctr"/>
            <a:r>
              <a:rPr lang="en-US" sz="6000" b="1" dirty="0">
                <a:ln/>
                <a:solidFill>
                  <a:schemeClr val="accent4"/>
                </a:solidFill>
                <a:latin typeface="Arabic Typesetting" panose="03020402040406030203" pitchFamily="66" charset="-78"/>
                <a:cs typeface="Arabic Typesetting" panose="03020402040406030203" pitchFamily="66" charset="-78"/>
              </a:rPr>
              <a:t>Database Center of Excellence</a:t>
            </a:r>
          </a:p>
        </p:txBody>
      </p:sp>
    </p:spTree>
    <p:extLst>
      <p:ext uri="{BB962C8B-B14F-4D97-AF65-F5344CB8AC3E}">
        <p14:creationId xmlns:p14="http://schemas.microsoft.com/office/powerpoint/2010/main" val="188461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solidFill>
                  <a:schemeClr val="accent1">
                    <a:lumMod val="75000"/>
                  </a:schemeClr>
                </a:solidFill>
              </a:rPr>
              <a:t>Unit Testing (</a:t>
            </a:r>
            <a:r>
              <a:rPr lang="en-US" sz="3600" dirty="0" err="1">
                <a:solidFill>
                  <a:schemeClr val="accent1">
                    <a:lumMod val="75000"/>
                  </a:schemeClr>
                </a:solidFill>
              </a:rPr>
              <a:t>utPLSQL</a:t>
            </a:r>
            <a:r>
              <a:rPr lang="en-US" sz="3600" dirty="0">
                <a:solidFill>
                  <a:schemeClr val="accent1">
                    <a:lumMod val="75000"/>
                  </a:schemeClr>
                </a:solidFill>
              </a:rPr>
              <a:t>)</a:t>
            </a:r>
          </a:p>
        </p:txBody>
      </p:sp>
      <p:sp>
        <p:nvSpPr>
          <p:cNvPr id="3" name="Content Placeholder 2"/>
          <p:cNvSpPr>
            <a:spLocks noGrp="1"/>
          </p:cNvSpPr>
          <p:nvPr>
            <p:ph idx="1"/>
          </p:nvPr>
        </p:nvSpPr>
        <p:spPr/>
        <p:txBody>
          <a:bodyPr/>
          <a:lstStyle/>
          <a:p>
            <a:r>
              <a:rPr lang="en-US" dirty="0">
                <a:latin typeface="Arabic Typesetting" panose="03020402040406030203" pitchFamily="66" charset="-78"/>
                <a:cs typeface="Arabic Typesetting" panose="03020402040406030203" pitchFamily="66" charset="-78"/>
              </a:rPr>
              <a:t>Auto Testing using </a:t>
            </a:r>
            <a:r>
              <a:rPr lang="en-US" dirty="0" err="1">
                <a:latin typeface="Arabic Typesetting" panose="03020402040406030203" pitchFamily="66" charset="-78"/>
                <a:cs typeface="Arabic Typesetting" panose="03020402040406030203" pitchFamily="66" charset="-78"/>
              </a:rPr>
              <a:t>utPLSQL</a:t>
            </a:r>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Best Open-source unit testing package for PL/SQL</a:t>
            </a:r>
          </a:p>
          <a:p>
            <a:r>
              <a:rPr lang="en-US" dirty="0">
                <a:latin typeface="Arabic Typesetting" panose="03020402040406030203" pitchFamily="66" charset="-78"/>
                <a:cs typeface="Arabic Typesetting" panose="03020402040406030203" pitchFamily="66" charset="-78"/>
              </a:rPr>
              <a:t>Includes many assertion features out of the box</a:t>
            </a:r>
          </a:p>
          <a:p>
            <a:r>
              <a:rPr lang="en-US" dirty="0">
                <a:latin typeface="Arabic Typesetting" panose="03020402040406030203" pitchFamily="66" charset="-78"/>
                <a:cs typeface="Arabic Typesetting" panose="03020402040406030203" pitchFamily="66" charset="-78"/>
              </a:rPr>
              <a:t>Automatic rollback of all test data (sandbox)</a:t>
            </a:r>
          </a:p>
          <a:p>
            <a:r>
              <a:rPr lang="en-US" dirty="0">
                <a:latin typeface="Arabic Typesetting" panose="03020402040406030203" pitchFamily="66" charset="-78"/>
                <a:cs typeface="Arabic Typesetting" panose="03020402040406030203" pitchFamily="66" charset="-78"/>
              </a:rPr>
              <a:t>Can be run from SQL Developer, command Line, Maven …</a:t>
            </a:r>
          </a:p>
          <a:p>
            <a:r>
              <a:rPr lang="en-US" dirty="0">
                <a:latin typeface="Arabic Typesetting" panose="03020402040406030203" pitchFamily="66" charset="-78"/>
                <a:cs typeface="Arabic Typesetting" panose="03020402040406030203" pitchFamily="66" charset="-78"/>
              </a:rPr>
              <a:t>Can be integrated with DevOps pipelines</a:t>
            </a:r>
          </a:p>
          <a:p>
            <a:endParaRPr lang="en-US"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20470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125F2-5636-4595-A31B-F13E81A61768}"/>
              </a:ext>
            </a:extLst>
          </p:cNvPr>
          <p:cNvPicPr>
            <a:picLocks noChangeAspect="1"/>
          </p:cNvPicPr>
          <p:nvPr/>
        </p:nvPicPr>
        <p:blipFill>
          <a:blip r:embed="rId2"/>
          <a:stretch>
            <a:fillRect/>
          </a:stretch>
        </p:blipFill>
        <p:spPr>
          <a:xfrm>
            <a:off x="7457243" y="1314266"/>
            <a:ext cx="4492099" cy="4229467"/>
          </a:xfrm>
          <a:prstGeom prst="rect">
            <a:avLst/>
          </a:prstGeom>
        </p:spPr>
      </p:pic>
      <p:sp>
        <p:nvSpPr>
          <p:cNvPr id="2" name="Title 1">
            <a:extLst>
              <a:ext uri="{FF2B5EF4-FFF2-40B4-BE49-F238E27FC236}">
                <a16:creationId xmlns:a16="http://schemas.microsoft.com/office/drawing/2014/main" id="{932049BD-EBD2-41D0-98BF-CCE9BEE2B1FF}"/>
              </a:ext>
            </a:extLst>
          </p:cNvPr>
          <p:cNvSpPr>
            <a:spLocks noGrp="1"/>
          </p:cNvSpPr>
          <p:nvPr>
            <p:ph type="title"/>
          </p:nvPr>
        </p:nvSpPr>
        <p:spPr>
          <a:xfrm>
            <a:off x="500848" y="153191"/>
            <a:ext cx="10515600" cy="1018661"/>
          </a:xfrm>
        </p:spPr>
        <p:txBody>
          <a:bodyPr vert="horz" lIns="91440" tIns="45720" rIns="91440" bIns="45720" rtlCol="0" anchor="ctr">
            <a:normAutofit/>
          </a:bodyPr>
          <a:lstStyle/>
          <a:p>
            <a:r>
              <a:rPr lang="en-US" sz="3600" dirty="0">
                <a:solidFill>
                  <a:schemeClr val="accent1">
                    <a:lumMod val="75000"/>
                  </a:schemeClr>
                </a:solidFill>
              </a:rPr>
              <a:t>Exception Handling Guidelines</a:t>
            </a:r>
          </a:p>
        </p:txBody>
      </p:sp>
      <p:sp>
        <p:nvSpPr>
          <p:cNvPr id="3" name="Content Placeholder 2">
            <a:extLst>
              <a:ext uri="{FF2B5EF4-FFF2-40B4-BE49-F238E27FC236}">
                <a16:creationId xmlns:a16="http://schemas.microsoft.com/office/drawing/2014/main" id="{E9CC2A68-EB36-4D8F-9FB0-365D46055B5E}"/>
              </a:ext>
            </a:extLst>
          </p:cNvPr>
          <p:cNvSpPr>
            <a:spLocks noGrp="1"/>
          </p:cNvSpPr>
          <p:nvPr>
            <p:ph idx="1"/>
          </p:nvPr>
        </p:nvSpPr>
        <p:spPr>
          <a:xfrm>
            <a:off x="242658" y="1228277"/>
            <a:ext cx="7649592" cy="5476532"/>
          </a:xfrm>
        </p:spPr>
        <p:txBody>
          <a:bodyPr>
            <a:normAutofit fontScale="92500" lnSpcReduction="10000"/>
          </a:bodyPr>
          <a:lstStyle/>
          <a:p>
            <a:r>
              <a:rPr lang="en-US" dirty="0">
                <a:latin typeface="Arabic Typesetting" panose="03020402040406030203" pitchFamily="66" charset="-78"/>
                <a:cs typeface="Arabic Typesetting" panose="03020402040406030203" pitchFamily="66" charset="-78"/>
              </a:rPr>
              <a:t>Study how error raising, handling, and logging work in PL/SQL</a:t>
            </a:r>
          </a:p>
          <a:p>
            <a:r>
              <a:rPr lang="en-US" dirty="0">
                <a:latin typeface="Arabic Typesetting" panose="03020402040406030203" pitchFamily="66" charset="-78"/>
                <a:cs typeface="Arabic Typesetting" panose="03020402040406030203" pitchFamily="66" charset="-78"/>
              </a:rPr>
              <a:t>Distinguish between deliberate, unfortunate, and unexpected errors.</a:t>
            </a:r>
          </a:p>
          <a:p>
            <a:r>
              <a:rPr lang="en-US" dirty="0">
                <a:latin typeface="Arabic Typesetting" panose="03020402040406030203" pitchFamily="66" charset="-78"/>
                <a:cs typeface="Arabic Typesetting" panose="03020402040406030203" pitchFamily="66" charset="-78"/>
              </a:rPr>
              <a:t>Decide on the standard ways that you will write code to respond to these different errors.</a:t>
            </a:r>
          </a:p>
          <a:p>
            <a:r>
              <a:rPr lang="en-US" dirty="0">
                <a:latin typeface="Arabic Typesetting" panose="03020402040406030203" pitchFamily="66" charset="-78"/>
                <a:cs typeface="Arabic Typesetting" panose="03020402040406030203" pitchFamily="66" charset="-78"/>
              </a:rPr>
              <a:t>Avoid application logic in the exception section.</a:t>
            </a:r>
          </a:p>
          <a:p>
            <a:r>
              <a:rPr lang="en-US" dirty="0">
                <a:latin typeface="Arabic Typesetting" panose="03020402040406030203" pitchFamily="66" charset="-78"/>
                <a:cs typeface="Arabic Typesetting" panose="03020402040406030203" pitchFamily="66" charset="-78"/>
              </a:rPr>
              <a:t>Transform the exception to a status indicator that can be interpreted by the user of that code.</a:t>
            </a:r>
          </a:p>
          <a:p>
            <a:r>
              <a:rPr lang="en-US" dirty="0">
                <a:latin typeface="Arabic Typesetting" panose="03020402040406030203" pitchFamily="66" charset="-78"/>
                <a:cs typeface="Arabic Typesetting" panose="03020402040406030203" pitchFamily="66" charset="-78"/>
              </a:rPr>
              <a:t>Handle those unexpected, “hard” errors and then re-raise the exception.</a:t>
            </a:r>
          </a:p>
          <a:p>
            <a:r>
              <a:rPr lang="en-US" dirty="0">
                <a:latin typeface="Arabic Typesetting" panose="03020402040406030203" pitchFamily="66" charset="-78"/>
                <a:cs typeface="Arabic Typesetting" panose="03020402040406030203" pitchFamily="66" charset="-78"/>
              </a:rPr>
              <a:t>How do I log my error?</a:t>
            </a:r>
            <a:br>
              <a:rPr lang="en-US" dirty="0">
                <a:latin typeface="Arabic Typesetting" panose="03020402040406030203" pitchFamily="66" charset="-78"/>
                <a:cs typeface="Arabic Typesetting" panose="03020402040406030203" pitchFamily="66" charset="-78"/>
              </a:rPr>
            </a:br>
            <a:r>
              <a:rPr lang="en-US" dirty="0">
                <a:latin typeface="Arabic Typesetting" panose="03020402040406030203" pitchFamily="66" charset="-78"/>
                <a:cs typeface="Arabic Typesetting" panose="03020402040406030203" pitchFamily="66" charset="-78"/>
              </a:rPr>
              <a:t>Develop and use a single component (which will usually consist of a central package or two, plus one or more supporting tables) that does most of the work</a:t>
            </a:r>
          </a:p>
          <a:p>
            <a:r>
              <a:rPr lang="en-US" dirty="0">
                <a:latin typeface="Arabic Typesetting" panose="03020402040406030203" pitchFamily="66" charset="-78"/>
                <a:cs typeface="Arabic Typesetting" panose="03020402040406030203" pitchFamily="66" charset="-78"/>
              </a:rPr>
              <a:t>Use the EXCEPTION_INIT pragma to name exceptions and make your code more accessible.</a:t>
            </a:r>
          </a:p>
          <a:p>
            <a:endParaRPr lang="en-US"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931332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364D-EAF3-4FD6-A1B1-3F3BF55B39EA}"/>
              </a:ext>
            </a:extLst>
          </p:cNvPr>
          <p:cNvSpPr>
            <a:spLocks noGrp="1"/>
          </p:cNvSpPr>
          <p:nvPr>
            <p:ph type="title"/>
          </p:nvPr>
        </p:nvSpPr>
        <p:spPr>
          <a:xfrm>
            <a:off x="838200" y="365125"/>
            <a:ext cx="10515600" cy="868871"/>
          </a:xfrm>
        </p:spPr>
        <p:txBody>
          <a:bodyPr vert="horz" lIns="91440" tIns="45720" rIns="91440" bIns="45720" rtlCol="0" anchor="ctr">
            <a:normAutofit/>
          </a:bodyPr>
          <a:lstStyle/>
          <a:p>
            <a:r>
              <a:rPr lang="en-US" sz="3600" dirty="0">
                <a:solidFill>
                  <a:schemeClr val="accent1">
                    <a:lumMod val="75000"/>
                  </a:schemeClr>
                </a:solidFill>
              </a:rPr>
              <a:t>All exceptions are not created equal</a:t>
            </a:r>
          </a:p>
        </p:txBody>
      </p:sp>
      <p:sp>
        <p:nvSpPr>
          <p:cNvPr id="3" name="Content Placeholder 2">
            <a:extLst>
              <a:ext uri="{FF2B5EF4-FFF2-40B4-BE49-F238E27FC236}">
                <a16:creationId xmlns:a16="http://schemas.microsoft.com/office/drawing/2014/main" id="{C6742434-2BB3-4109-A8FD-A6BCCDAEACEC}"/>
              </a:ext>
            </a:extLst>
          </p:cNvPr>
          <p:cNvSpPr>
            <a:spLocks noGrp="1"/>
          </p:cNvSpPr>
          <p:nvPr>
            <p:ph idx="1"/>
          </p:nvPr>
        </p:nvSpPr>
        <p:spPr/>
        <p:txBody>
          <a:bodyPr>
            <a:normAutofit fontScale="92500"/>
          </a:bodyPr>
          <a:lstStyle/>
          <a:p>
            <a:r>
              <a:rPr lang="en-US" sz="3200" i="1" dirty="0">
                <a:latin typeface="Arabic Typesetting" panose="03020402040406030203" pitchFamily="66" charset="-78"/>
                <a:cs typeface="Arabic Typesetting" panose="03020402040406030203" pitchFamily="66" charset="-78"/>
              </a:rPr>
              <a:t>Deliberate</a:t>
            </a:r>
          </a:p>
          <a:p>
            <a:pPr lvl="1"/>
            <a:r>
              <a:rPr lang="en-US" sz="2800" dirty="0">
                <a:latin typeface="Arabic Typesetting" panose="03020402040406030203" pitchFamily="66" charset="-78"/>
                <a:cs typeface="Arabic Typesetting" panose="03020402040406030203" pitchFamily="66" charset="-78"/>
              </a:rPr>
              <a:t>The code architecture itself deliberately relies upon an exception in the way it works. This means you must (well, </a:t>
            </a:r>
            <a:r>
              <a:rPr lang="en-US" sz="2800" i="1" dirty="0">
                <a:latin typeface="Arabic Typesetting" panose="03020402040406030203" pitchFamily="66" charset="-78"/>
                <a:cs typeface="Arabic Typesetting" panose="03020402040406030203" pitchFamily="66" charset="-78"/>
              </a:rPr>
              <a:t>should</a:t>
            </a:r>
            <a:r>
              <a:rPr lang="en-US" sz="2800" dirty="0">
                <a:latin typeface="Arabic Typesetting" panose="03020402040406030203" pitchFamily="66" charset="-78"/>
                <a:cs typeface="Arabic Typesetting" panose="03020402040406030203" pitchFamily="66" charset="-78"/>
              </a:rPr>
              <a:t>) anticipate and code for this exception. An example is UTL_FILE.GET_LINE.</a:t>
            </a:r>
          </a:p>
          <a:p>
            <a:r>
              <a:rPr lang="en-US" sz="3200" i="1" dirty="0">
                <a:latin typeface="Arabic Typesetting" panose="03020402040406030203" pitchFamily="66" charset="-78"/>
                <a:cs typeface="Arabic Typesetting" panose="03020402040406030203" pitchFamily="66" charset="-78"/>
              </a:rPr>
              <a:t>Unfortunate</a:t>
            </a:r>
          </a:p>
          <a:p>
            <a:pPr lvl="1"/>
            <a:r>
              <a:rPr lang="en-US" sz="2800" dirty="0">
                <a:latin typeface="Arabic Typesetting" panose="03020402040406030203" pitchFamily="66" charset="-78"/>
                <a:cs typeface="Arabic Typesetting" panose="03020402040406030203" pitchFamily="66" charset="-78"/>
              </a:rPr>
              <a:t>This is an error, but one that is to be expected and one that may not even indicate that a problem has occurred. An example is a SELECT INTO statement that raises NO_DATA_FOUND.</a:t>
            </a:r>
          </a:p>
          <a:p>
            <a:r>
              <a:rPr lang="en-US" sz="3200" i="1" dirty="0">
                <a:latin typeface="Arabic Typesetting" panose="03020402040406030203" pitchFamily="66" charset="-78"/>
                <a:cs typeface="Arabic Typesetting" panose="03020402040406030203" pitchFamily="66" charset="-78"/>
              </a:rPr>
              <a:t>Unexpected</a:t>
            </a:r>
          </a:p>
          <a:p>
            <a:pPr lvl="1"/>
            <a:r>
              <a:rPr lang="en-US" sz="2800" dirty="0">
                <a:latin typeface="Arabic Typesetting" panose="03020402040406030203" pitchFamily="66" charset="-78"/>
                <a:cs typeface="Arabic Typesetting" panose="03020402040406030203" pitchFamily="66" charset="-78"/>
              </a:rPr>
              <a:t>This is a “hard” error indicating a problem in the application. An example is a SELECT INTO statement that is supposed to return a row for a given primary key, but instead raises TOO_MANY ROWS.</a:t>
            </a:r>
          </a:p>
        </p:txBody>
      </p:sp>
    </p:spTree>
    <p:extLst>
      <p:ext uri="{BB962C8B-B14F-4D97-AF65-F5344CB8AC3E}">
        <p14:creationId xmlns:p14="http://schemas.microsoft.com/office/powerpoint/2010/main" val="33358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353B-4461-4661-9039-C7980265FC64}"/>
              </a:ext>
            </a:extLst>
          </p:cNvPr>
          <p:cNvSpPr>
            <a:spLocks noGrp="1"/>
          </p:cNvSpPr>
          <p:nvPr>
            <p:ph type="title"/>
          </p:nvPr>
        </p:nvSpPr>
        <p:spPr/>
        <p:txBody>
          <a:bodyPr vert="horz" lIns="91440" tIns="45720" rIns="91440" bIns="45720" rtlCol="0" anchor="ctr">
            <a:normAutofit/>
          </a:bodyPr>
          <a:lstStyle/>
          <a:p>
            <a:r>
              <a:rPr lang="en-US" sz="3600" dirty="0">
                <a:solidFill>
                  <a:schemeClr val="accent1">
                    <a:lumMod val="75000"/>
                  </a:schemeClr>
                </a:solidFill>
              </a:rPr>
              <a:t>Life After Compilation (Test, Trace, Debug)</a:t>
            </a:r>
          </a:p>
        </p:txBody>
      </p:sp>
      <p:sp>
        <p:nvSpPr>
          <p:cNvPr id="3" name="Content Placeholder 2">
            <a:extLst>
              <a:ext uri="{FF2B5EF4-FFF2-40B4-BE49-F238E27FC236}">
                <a16:creationId xmlns:a16="http://schemas.microsoft.com/office/drawing/2014/main" id="{B2A4A1E7-1AA3-46FE-A44A-D0CA5618B6D6}"/>
              </a:ext>
            </a:extLst>
          </p:cNvPr>
          <p:cNvSpPr>
            <a:spLocks noGrp="1"/>
          </p:cNvSpPr>
          <p:nvPr>
            <p:ph idx="1"/>
          </p:nvPr>
        </p:nvSpPr>
        <p:spPr>
          <a:xfrm>
            <a:off x="838199" y="1577050"/>
            <a:ext cx="10649505" cy="4832627"/>
          </a:xfrm>
        </p:spPr>
        <p:txBody>
          <a:bodyPr/>
          <a:lstStyle/>
          <a:p>
            <a:r>
              <a:rPr lang="en-US" dirty="0"/>
              <a:t>Testing</a:t>
            </a:r>
          </a:p>
          <a:p>
            <a:pPr lvl="1"/>
            <a:r>
              <a:rPr lang="en-US" dirty="0"/>
              <a:t>to verify the functionality of the program</a:t>
            </a:r>
          </a:p>
          <a:p>
            <a:pPr lvl="1"/>
            <a:r>
              <a:rPr lang="en-US" dirty="0"/>
              <a:t>the more you can automate the testing process the better</a:t>
            </a:r>
          </a:p>
          <a:p>
            <a:pPr lvl="1"/>
            <a:r>
              <a:rPr lang="en-US" dirty="0"/>
              <a:t>You then need to figure out which lines of code are causing that problem</a:t>
            </a:r>
          </a:p>
          <a:p>
            <a:r>
              <a:rPr lang="en-US" dirty="0"/>
              <a:t>Tracing</a:t>
            </a:r>
          </a:p>
          <a:p>
            <a:pPr lvl="1"/>
            <a:r>
              <a:rPr lang="en-US" dirty="0"/>
              <a:t>Used to narrow the scope of the problem (before going to Debugging)</a:t>
            </a:r>
          </a:p>
          <a:p>
            <a:pPr lvl="1"/>
            <a:r>
              <a:rPr lang="en-US" dirty="0"/>
              <a:t>Avoid direct calls to DBMS_OUTPUT.PUT_LINE</a:t>
            </a:r>
          </a:p>
          <a:p>
            <a:pPr lvl="1"/>
            <a:r>
              <a:rPr lang="en-US" dirty="0"/>
              <a:t>There are much better options to choose from (open-source packages)</a:t>
            </a:r>
          </a:p>
          <a:p>
            <a:r>
              <a:rPr lang="en-US" dirty="0"/>
              <a:t>Debugging</a:t>
            </a:r>
          </a:p>
          <a:p>
            <a:pPr lvl="1"/>
            <a:r>
              <a:rPr lang="en-US" dirty="0"/>
              <a:t>Better to utilize a full-fledged IDE</a:t>
            </a:r>
          </a:p>
          <a:p>
            <a:pPr lvl="1"/>
            <a:r>
              <a:rPr lang="en-US" dirty="0"/>
              <a:t>Don’t forget to add test case for the found bug!</a:t>
            </a:r>
          </a:p>
        </p:txBody>
      </p:sp>
    </p:spTree>
    <p:extLst>
      <p:ext uri="{BB962C8B-B14F-4D97-AF65-F5344CB8AC3E}">
        <p14:creationId xmlns:p14="http://schemas.microsoft.com/office/powerpoint/2010/main" val="148820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51ED-D76A-4273-BCF9-F6CB8E0DC5DF}"/>
              </a:ext>
            </a:extLst>
          </p:cNvPr>
          <p:cNvSpPr>
            <a:spLocks noGrp="1"/>
          </p:cNvSpPr>
          <p:nvPr>
            <p:ph type="title"/>
          </p:nvPr>
        </p:nvSpPr>
        <p:spPr>
          <a:xfrm>
            <a:off x="550416" y="85987"/>
            <a:ext cx="10515600" cy="1325563"/>
          </a:xfrm>
        </p:spPr>
        <p:txBody>
          <a:bodyPr vert="horz" lIns="91440" tIns="45720" rIns="91440" bIns="45720" rtlCol="0" anchor="ctr">
            <a:normAutofit/>
          </a:bodyPr>
          <a:lstStyle/>
          <a:p>
            <a:r>
              <a:rPr lang="en-US" sz="3600" dirty="0">
                <a:solidFill>
                  <a:schemeClr val="accent1">
                    <a:lumMod val="75000"/>
                  </a:schemeClr>
                </a:solidFill>
              </a:rPr>
              <a:t>Code Generation</a:t>
            </a:r>
          </a:p>
        </p:txBody>
      </p:sp>
      <p:sp>
        <p:nvSpPr>
          <p:cNvPr id="3" name="Content Placeholder 2">
            <a:extLst>
              <a:ext uri="{FF2B5EF4-FFF2-40B4-BE49-F238E27FC236}">
                <a16:creationId xmlns:a16="http://schemas.microsoft.com/office/drawing/2014/main" id="{DA2D7BC8-F759-4415-AA37-B81B883438CD}"/>
              </a:ext>
            </a:extLst>
          </p:cNvPr>
          <p:cNvSpPr>
            <a:spLocks noGrp="1"/>
          </p:cNvSpPr>
          <p:nvPr>
            <p:ph idx="1"/>
          </p:nvPr>
        </p:nvSpPr>
        <p:spPr>
          <a:xfrm>
            <a:off x="550416" y="1411550"/>
            <a:ext cx="11274640" cy="5140170"/>
          </a:xfrm>
        </p:spPr>
        <p:txBody>
          <a:bodyPr>
            <a:normAutofit lnSpcReduction="10000"/>
          </a:bodyPr>
          <a:lstStyle/>
          <a:p>
            <a:r>
              <a:rPr lang="en-US" dirty="0">
                <a:hlinkClick r:id="rId2"/>
              </a:rPr>
              <a:t>Quick SQL</a:t>
            </a:r>
            <a:endParaRPr lang="en-US" dirty="0"/>
          </a:p>
          <a:p>
            <a:pPr lvl="1"/>
            <a:r>
              <a:rPr lang="en-US" dirty="0"/>
              <a:t>Included in Oracle APEX and Live SQL</a:t>
            </a:r>
          </a:p>
          <a:p>
            <a:pPr lvl="1"/>
            <a:r>
              <a:rPr lang="en-US" dirty="0"/>
              <a:t>Hundreds of standardized error-free lines of code (SQL &amp; PL/SQL) from a handful lines of code</a:t>
            </a:r>
          </a:p>
          <a:p>
            <a:r>
              <a:rPr lang="en-US" b="1" dirty="0">
                <a:solidFill>
                  <a:schemeClr val="accent1">
                    <a:lumMod val="75000"/>
                  </a:schemeClr>
                </a:solidFill>
                <a:hlinkClick r:id="rId3">
                  <a:extLst>
                    <a:ext uri="{A12FA001-AC4F-418D-AE19-62706E023703}">
                      <ahyp:hlinkClr xmlns:ahyp="http://schemas.microsoft.com/office/drawing/2018/hyperlinkcolor" val="tx"/>
                    </a:ext>
                  </a:extLst>
                </a:hlinkClick>
              </a:rPr>
              <a:t>oddgen.org</a:t>
            </a:r>
            <a:endParaRPr lang="en-US" b="1" dirty="0">
              <a:solidFill>
                <a:schemeClr val="accent1">
                  <a:lumMod val="75000"/>
                </a:schemeClr>
              </a:solidFill>
            </a:endParaRPr>
          </a:p>
          <a:p>
            <a:pPr lvl="1"/>
            <a:r>
              <a:rPr lang="en-US" dirty="0"/>
              <a:t>Dictionary-driven PL/SQL code Generation</a:t>
            </a:r>
          </a:p>
          <a:p>
            <a:pPr lvl="1"/>
            <a:r>
              <a:rPr lang="en-US" dirty="0"/>
              <a:t>Extensible</a:t>
            </a:r>
          </a:p>
          <a:p>
            <a:pPr lvl="1"/>
            <a:r>
              <a:rPr lang="en-US" dirty="0"/>
              <a:t>Has a SQL Developer Plugin</a:t>
            </a:r>
          </a:p>
          <a:p>
            <a:r>
              <a:rPr lang="en-US" dirty="0">
                <a:solidFill>
                  <a:schemeClr val="accent1">
                    <a:lumMod val="75000"/>
                  </a:schemeClr>
                </a:solidFill>
              </a:rPr>
              <a:t>PL/SQL TAPI (Table API’s) Generators</a:t>
            </a:r>
          </a:p>
          <a:p>
            <a:pPr lvl="1"/>
            <a:r>
              <a:rPr lang="en-US" dirty="0"/>
              <a:t>We will study the best available options and use them as a starting point to our generator.</a:t>
            </a:r>
          </a:p>
          <a:p>
            <a:pPr lvl="1"/>
            <a:r>
              <a:rPr lang="en-US" i="1" dirty="0">
                <a:highlight>
                  <a:srgbClr val="00FFFF"/>
                </a:highlight>
              </a:rPr>
              <a:t>Our generator will embed our standards (</a:t>
            </a:r>
            <a:r>
              <a:rPr lang="en-US" i="1" dirty="0" err="1">
                <a:highlight>
                  <a:srgbClr val="00FFFF"/>
                </a:highlight>
              </a:rPr>
              <a:t>uTesting</a:t>
            </a:r>
            <a:r>
              <a:rPr lang="en-US" i="1" dirty="0">
                <a:highlight>
                  <a:srgbClr val="00FFFF"/>
                </a:highlight>
              </a:rPr>
              <a:t>, Tracing, Comments, Exception Handling, Naming conventions, …)</a:t>
            </a:r>
          </a:p>
          <a:p>
            <a:pPr lvl="1"/>
            <a:r>
              <a:rPr lang="en-US" i="1" dirty="0">
                <a:highlight>
                  <a:srgbClr val="00FFFF"/>
                </a:highlight>
              </a:rPr>
              <a:t>Our generator Can generate PL/SQL, TSQL, </a:t>
            </a:r>
            <a:r>
              <a:rPr lang="en-US" i="1" dirty="0" err="1">
                <a:highlight>
                  <a:srgbClr val="00FFFF"/>
                </a:highlight>
              </a:rPr>
              <a:t>PGPlsql</a:t>
            </a:r>
            <a:r>
              <a:rPr lang="en-US" i="1" dirty="0">
                <a:highlight>
                  <a:srgbClr val="00FFFF"/>
                </a:highlight>
              </a:rPr>
              <a:t>, …</a:t>
            </a:r>
          </a:p>
        </p:txBody>
      </p:sp>
    </p:spTree>
    <p:extLst>
      <p:ext uri="{BB962C8B-B14F-4D97-AF65-F5344CB8AC3E}">
        <p14:creationId xmlns:p14="http://schemas.microsoft.com/office/powerpoint/2010/main" val="1235995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1A73-B12A-4CB3-A5D5-5D2EF05C5166}"/>
              </a:ext>
            </a:extLst>
          </p:cNvPr>
          <p:cNvSpPr>
            <a:spLocks noGrp="1"/>
          </p:cNvSpPr>
          <p:nvPr>
            <p:ph type="title"/>
          </p:nvPr>
        </p:nvSpPr>
        <p:spPr>
          <a:xfrm>
            <a:off x="838199" y="365126"/>
            <a:ext cx="10693893" cy="1055302"/>
          </a:xfrm>
        </p:spPr>
        <p:txBody>
          <a:bodyPr vert="horz" lIns="91440" tIns="45720" rIns="91440" bIns="45720" rtlCol="0" anchor="ctr">
            <a:normAutofit/>
          </a:bodyPr>
          <a:lstStyle/>
          <a:p>
            <a:r>
              <a:rPr lang="en-US" sz="3600" dirty="0">
                <a:solidFill>
                  <a:schemeClr val="accent1">
                    <a:lumMod val="75000"/>
                  </a:schemeClr>
                </a:solidFill>
              </a:rPr>
              <a:t>Naming Conventions (Real Developers follow standards)</a:t>
            </a:r>
          </a:p>
        </p:txBody>
      </p:sp>
      <p:pic>
        <p:nvPicPr>
          <p:cNvPr id="4" name="Picture 3">
            <a:extLst>
              <a:ext uri="{FF2B5EF4-FFF2-40B4-BE49-F238E27FC236}">
                <a16:creationId xmlns:a16="http://schemas.microsoft.com/office/drawing/2014/main" id="{5AE253F1-7439-4CDB-BBBE-8A51BE95B475}"/>
              </a:ext>
            </a:extLst>
          </p:cNvPr>
          <p:cNvPicPr>
            <a:picLocks noChangeAspect="1"/>
          </p:cNvPicPr>
          <p:nvPr/>
        </p:nvPicPr>
        <p:blipFill>
          <a:blip r:embed="rId2"/>
          <a:stretch>
            <a:fillRect/>
          </a:stretch>
        </p:blipFill>
        <p:spPr>
          <a:xfrm>
            <a:off x="2075945" y="1514564"/>
            <a:ext cx="7671736" cy="5102554"/>
          </a:xfrm>
          <a:prstGeom prst="rect">
            <a:avLst/>
          </a:prstGeom>
        </p:spPr>
      </p:pic>
    </p:spTree>
    <p:extLst>
      <p:ext uri="{BB962C8B-B14F-4D97-AF65-F5344CB8AC3E}">
        <p14:creationId xmlns:p14="http://schemas.microsoft.com/office/powerpoint/2010/main" val="313234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74" y="310041"/>
            <a:ext cx="4515998" cy="769612"/>
          </a:xfrm>
        </p:spPr>
        <p:txBody>
          <a:bodyPr/>
          <a:lstStyle/>
          <a:p>
            <a:r>
              <a:rPr lang="en-US" dirty="0">
                <a:solidFill>
                  <a:srgbClr val="0070C0"/>
                </a:solidFill>
              </a:rPr>
              <a:t>PL/SQL in DB2 </a:t>
            </a:r>
            <a:r>
              <a:rPr lang="en-US" dirty="0">
                <a:solidFill>
                  <a:srgbClr val="0070C0"/>
                </a:solidFill>
                <a:sym typeface="Wingdings" panose="05000000000000000000" pitchFamily="2" charset="2"/>
              </a:rPr>
              <a:t></a:t>
            </a:r>
            <a:endParaRPr lang="en-US" dirty="0">
              <a:solidFill>
                <a:srgbClr val="0070C0"/>
              </a:solidFill>
            </a:endParaRPr>
          </a:p>
        </p:txBody>
      </p:sp>
      <p:sp>
        <p:nvSpPr>
          <p:cNvPr id="3" name="Content Placeholder 2"/>
          <p:cNvSpPr>
            <a:spLocks noGrp="1"/>
          </p:cNvSpPr>
          <p:nvPr>
            <p:ph idx="1"/>
          </p:nvPr>
        </p:nvSpPr>
        <p:spPr>
          <a:xfrm>
            <a:off x="5666610" y="187288"/>
            <a:ext cx="6525390" cy="1972018"/>
          </a:xfrm>
          <a:solidFill>
            <a:schemeClr val="accent6">
              <a:lumMod val="20000"/>
              <a:lumOff val="80000"/>
            </a:schemeClr>
          </a:solidFill>
        </p:spPr>
        <p:txBody>
          <a:bodyPr>
            <a:normAutofit/>
          </a:bodyPr>
          <a:lstStyle/>
          <a:p>
            <a:r>
              <a:rPr lang="en-US" sz="2000" dirty="0">
                <a:solidFill>
                  <a:srgbClr val="0070C0"/>
                </a:solidFill>
                <a:latin typeface="Bodoni MT Condensed" panose="02070606080606020203" pitchFamily="18" charset="0"/>
              </a:rPr>
              <a:t>DB2 introduced native PL/SQL support</a:t>
            </a:r>
          </a:p>
          <a:p>
            <a:r>
              <a:rPr lang="en-US" sz="2000" dirty="0">
                <a:solidFill>
                  <a:srgbClr val="0070C0"/>
                </a:solidFill>
                <a:latin typeface="Bodoni MT Condensed" panose="02070606080606020203" pitchFamily="18" charset="0"/>
              </a:rPr>
              <a:t>DB2 engine now includes a PL/SQL compiler with the SQL PL compiler</a:t>
            </a:r>
          </a:p>
          <a:p>
            <a:r>
              <a:rPr lang="en-US" sz="2000" dirty="0">
                <a:solidFill>
                  <a:srgbClr val="0070C0"/>
                </a:solidFill>
                <a:latin typeface="Bodoni MT Condensed" panose="02070606080606020203" pitchFamily="18" charset="0"/>
              </a:rPr>
              <a:t>Both compilers produce virtual machine code for DB2 SQL Unified Runtime Engine</a:t>
            </a:r>
          </a:p>
          <a:p>
            <a:r>
              <a:rPr lang="en-US" sz="2000" dirty="0">
                <a:solidFill>
                  <a:srgbClr val="0070C0"/>
                </a:solidFill>
                <a:latin typeface="Bodoni MT Condensed" panose="02070606080606020203" pitchFamily="18" charset="0"/>
              </a:rPr>
              <a:t>Database Tools (Debugger, Profiler …) are hooked into DB2 at the runtime engine level</a:t>
            </a:r>
          </a:p>
        </p:txBody>
      </p:sp>
      <p:pic>
        <p:nvPicPr>
          <p:cNvPr id="4" name="Picture 3"/>
          <p:cNvPicPr>
            <a:picLocks noChangeAspect="1"/>
          </p:cNvPicPr>
          <p:nvPr/>
        </p:nvPicPr>
        <p:blipFill>
          <a:blip r:embed="rId2"/>
          <a:stretch>
            <a:fillRect/>
          </a:stretch>
        </p:blipFill>
        <p:spPr>
          <a:xfrm>
            <a:off x="188241" y="1267718"/>
            <a:ext cx="5434301" cy="4350881"/>
          </a:xfrm>
          <a:prstGeom prst="rect">
            <a:avLst/>
          </a:prstGeom>
        </p:spPr>
      </p:pic>
      <p:sp>
        <p:nvSpPr>
          <p:cNvPr id="8" name="Rectangle 7"/>
          <p:cNvSpPr/>
          <p:nvPr/>
        </p:nvSpPr>
        <p:spPr>
          <a:xfrm>
            <a:off x="5666610" y="2390663"/>
            <a:ext cx="6096000" cy="646331"/>
          </a:xfrm>
          <a:prstGeom prst="rect">
            <a:avLst/>
          </a:prstGeom>
        </p:spPr>
        <p:txBody>
          <a:bodyPr>
            <a:spAutoFit/>
          </a:bodyPr>
          <a:lstStyle/>
          <a:p>
            <a:r>
              <a:rPr lang="en-US" dirty="0">
                <a:solidFill>
                  <a:schemeClr val="accent6">
                    <a:lumMod val="75000"/>
                  </a:schemeClr>
                </a:solidFill>
                <a:latin typeface="Bodoni MT Condensed" panose="02070606080606020203" pitchFamily="18" charset="0"/>
              </a:rPr>
              <a:t>The integration of PL/SQL into DB2 as a </a:t>
            </a:r>
            <a:r>
              <a:rPr lang="en-US" b="1" dirty="0">
                <a:solidFill>
                  <a:srgbClr val="0070C0"/>
                </a:solidFill>
                <a:latin typeface="Bodoni MT Condensed" panose="02070606080606020203" pitchFamily="18" charset="0"/>
              </a:rPr>
              <a:t>first class </a:t>
            </a:r>
            <a:r>
              <a:rPr lang="en-US" dirty="0">
                <a:solidFill>
                  <a:schemeClr val="accent6">
                    <a:lumMod val="75000"/>
                  </a:schemeClr>
                </a:solidFill>
                <a:latin typeface="Bodoni MT Condensed" panose="02070606080606020203" pitchFamily="18" charset="0"/>
              </a:rPr>
              <a:t>procedural language has</a:t>
            </a:r>
          </a:p>
          <a:p>
            <a:r>
              <a:rPr lang="en-US" dirty="0">
                <a:solidFill>
                  <a:schemeClr val="accent6">
                    <a:lumMod val="75000"/>
                  </a:schemeClr>
                </a:solidFill>
                <a:latin typeface="Bodoni MT Condensed" panose="02070606080606020203" pitchFamily="18" charset="0"/>
              </a:rPr>
              <a:t>several implications:</a:t>
            </a:r>
          </a:p>
        </p:txBody>
      </p:sp>
      <p:sp>
        <p:nvSpPr>
          <p:cNvPr id="9" name="Content Placeholder 2"/>
          <p:cNvSpPr txBox="1">
            <a:spLocks/>
          </p:cNvSpPr>
          <p:nvPr/>
        </p:nvSpPr>
        <p:spPr>
          <a:xfrm>
            <a:off x="5666610" y="3268351"/>
            <a:ext cx="6245646" cy="33302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6">
                    <a:lumMod val="75000"/>
                  </a:schemeClr>
                </a:solidFill>
                <a:latin typeface="Bodoni MT Condensed" panose="02070606080606020203" pitchFamily="18" charset="0"/>
              </a:rPr>
              <a:t>There is </a:t>
            </a:r>
            <a:r>
              <a:rPr lang="en-US" sz="2000" b="1" dirty="0">
                <a:solidFill>
                  <a:srgbClr val="0070C0"/>
                </a:solidFill>
                <a:latin typeface="Bodoni MT Condensed" panose="02070606080606020203" pitchFamily="18" charset="0"/>
              </a:rPr>
              <a:t>no translation</a:t>
            </a:r>
            <a:r>
              <a:rPr lang="en-US" sz="2000" dirty="0">
                <a:solidFill>
                  <a:schemeClr val="accent6">
                    <a:lumMod val="75000"/>
                  </a:schemeClr>
                </a:solidFill>
                <a:latin typeface="Bodoni MT Condensed" panose="02070606080606020203" pitchFamily="18" charset="0"/>
              </a:rPr>
              <a:t>. The source code remains as it is in the schema catalog</a:t>
            </a:r>
          </a:p>
          <a:p>
            <a:r>
              <a:rPr lang="en-US" sz="2000" dirty="0">
                <a:solidFill>
                  <a:schemeClr val="accent6">
                    <a:lumMod val="75000"/>
                  </a:schemeClr>
                </a:solidFill>
                <a:latin typeface="Bodoni MT Condensed" panose="02070606080606020203" pitchFamily="18" charset="0"/>
              </a:rPr>
              <a:t>Developers can continue working in the language with which they are familiar. There is no need to translate logic to DB2 dialect even if new logic is written in SQL PL. </a:t>
            </a:r>
            <a:r>
              <a:rPr lang="en-US" sz="2000" dirty="0">
                <a:solidFill>
                  <a:srgbClr val="0070C0"/>
                </a:solidFill>
                <a:latin typeface="Bodoni MT Condensed" panose="02070606080606020203" pitchFamily="18" charset="0"/>
              </a:rPr>
              <a:t>Routines using different dialects can call each other</a:t>
            </a:r>
          </a:p>
          <a:p>
            <a:r>
              <a:rPr lang="en-US" sz="2000" dirty="0">
                <a:solidFill>
                  <a:srgbClr val="0070C0"/>
                </a:solidFill>
                <a:latin typeface="Bodoni MT Condensed" panose="02070606080606020203" pitchFamily="18" charset="0"/>
              </a:rPr>
              <a:t>Packaged application vendors can use one source code against both Oracle and DB2</a:t>
            </a:r>
          </a:p>
          <a:p>
            <a:r>
              <a:rPr lang="en-US" sz="2000" dirty="0">
                <a:solidFill>
                  <a:schemeClr val="accent6">
                    <a:lumMod val="75000"/>
                  </a:schemeClr>
                </a:solidFill>
                <a:latin typeface="Bodoni MT Condensed" panose="02070606080606020203" pitchFamily="18" charset="0"/>
              </a:rPr>
              <a:t>Both PL/SQL and SQL PL produce the same virtual machine code for the DB2 SQL Unified Runtime Engine. Therefore, by design, </a:t>
            </a:r>
            <a:r>
              <a:rPr lang="en-US" sz="2000" dirty="0">
                <a:solidFill>
                  <a:srgbClr val="0070C0"/>
                </a:solidFill>
                <a:latin typeface="Bodoni MT Condensed" panose="02070606080606020203" pitchFamily="18" charset="0"/>
              </a:rPr>
              <a:t>both PL/SQL and SQL PL perform at the same speed.</a:t>
            </a:r>
          </a:p>
          <a:p>
            <a:r>
              <a:rPr lang="en-US" sz="2000" dirty="0">
                <a:solidFill>
                  <a:schemeClr val="accent6">
                    <a:lumMod val="75000"/>
                  </a:schemeClr>
                </a:solidFill>
                <a:latin typeface="Bodoni MT Condensed" panose="02070606080606020203" pitchFamily="18" charset="0"/>
              </a:rPr>
              <a:t>Because the debugger infrastructure hooks directly into the SQL Unified Runtime Engine, </a:t>
            </a:r>
            <a:r>
              <a:rPr lang="en-US" sz="2000" dirty="0">
                <a:solidFill>
                  <a:srgbClr val="0070C0"/>
                </a:solidFill>
                <a:latin typeface="Bodoni MT Condensed" panose="02070606080606020203" pitchFamily="18" charset="0"/>
              </a:rPr>
              <a:t>PL/SQL is naturally supported by IBM Data Studio</a:t>
            </a:r>
            <a:endParaRPr lang="en-US" sz="2000" dirty="0"/>
          </a:p>
        </p:txBody>
      </p:sp>
      <p:sp>
        <p:nvSpPr>
          <p:cNvPr id="10" name="TextBox 9"/>
          <p:cNvSpPr txBox="1"/>
          <p:nvPr/>
        </p:nvSpPr>
        <p:spPr>
          <a:xfrm>
            <a:off x="364474" y="5927075"/>
            <a:ext cx="3623632" cy="369332"/>
          </a:xfrm>
          <a:prstGeom prst="rect">
            <a:avLst/>
          </a:prstGeom>
          <a:noFill/>
        </p:spPr>
        <p:txBody>
          <a:bodyPr wrap="square" rtlCol="0">
            <a:spAutoFit/>
          </a:bodyPr>
          <a:lstStyle/>
          <a:p>
            <a:r>
              <a:rPr lang="en-US" dirty="0">
                <a:hlinkClick r:id="rId3"/>
              </a:rPr>
              <a:t>DB2 PL/SQL Support (reference)</a:t>
            </a:r>
            <a:endParaRPr lang="en-US" dirty="0"/>
          </a:p>
        </p:txBody>
      </p:sp>
    </p:spTree>
    <p:extLst>
      <p:ext uri="{BB962C8B-B14F-4D97-AF65-F5344CB8AC3E}">
        <p14:creationId xmlns:p14="http://schemas.microsoft.com/office/powerpoint/2010/main" val="23705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1000"/>
                                        <p:tgtEl>
                                          <p:spTgt spid="3">
                                            <p:bg/>
                                          </p:spTgt>
                                        </p:tgtEl>
                                      </p:cBhvr>
                                    </p:animEffect>
                                    <p:anim calcmode="lin" valueType="num">
                                      <p:cBhvr>
                                        <p:cTn id="14" dur="1000" fill="hold"/>
                                        <p:tgtEl>
                                          <p:spTgt spid="3">
                                            <p:bg/>
                                          </p:spTgt>
                                        </p:tgtEl>
                                        <p:attrNameLst>
                                          <p:attrName>ppt_x</p:attrName>
                                        </p:attrNameLst>
                                      </p:cBhvr>
                                      <p:tavLst>
                                        <p:tav tm="0">
                                          <p:val>
                                            <p:strVal val="#ppt_x"/>
                                          </p:val>
                                        </p:tav>
                                        <p:tav tm="100000">
                                          <p:val>
                                            <p:strVal val="#ppt_x"/>
                                          </p:val>
                                        </p:tav>
                                      </p:tavLst>
                                    </p:anim>
                                    <p:anim calcmode="lin" valueType="num">
                                      <p:cBhvr>
                                        <p:cTn id="15"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1000"/>
                                        <p:tgtEl>
                                          <p:spTgt spid="9">
                                            <p:txEl>
                                              <p:pRg st="0" end="0"/>
                                            </p:txEl>
                                          </p:spTgt>
                                        </p:tgtEl>
                                      </p:cBhvr>
                                    </p:animEffect>
                                    <p:anim calcmode="lin" valueType="num">
                                      <p:cBhvr>
                                        <p:cTn id="5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
                                            <p:txEl>
                                              <p:pRg st="1" end="1"/>
                                            </p:txEl>
                                          </p:spTgt>
                                        </p:tgtEl>
                                        <p:attrNameLst>
                                          <p:attrName>style.visibility</p:attrName>
                                        </p:attrNameLst>
                                      </p:cBhvr>
                                      <p:to>
                                        <p:strVal val="visible"/>
                                      </p:to>
                                    </p:set>
                                    <p:animEffect transition="in" filter="fade">
                                      <p:cBhvr>
                                        <p:cTn id="62" dur="1000"/>
                                        <p:tgtEl>
                                          <p:spTgt spid="9">
                                            <p:txEl>
                                              <p:pRg st="1" end="1"/>
                                            </p:txEl>
                                          </p:spTgt>
                                        </p:tgtEl>
                                      </p:cBhvr>
                                    </p:animEffect>
                                    <p:anim calcmode="lin" valueType="num">
                                      <p:cBhvr>
                                        <p:cTn id="6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9">
                                            <p:txEl>
                                              <p:pRg st="3" end="3"/>
                                            </p:txEl>
                                          </p:spTgt>
                                        </p:tgtEl>
                                        <p:attrNameLst>
                                          <p:attrName>style.visibility</p:attrName>
                                        </p:attrNameLst>
                                      </p:cBhvr>
                                      <p:to>
                                        <p:strVal val="visible"/>
                                      </p:to>
                                    </p:set>
                                    <p:animEffect transition="in" filter="fade">
                                      <p:cBhvr>
                                        <p:cTn id="76" dur="1000"/>
                                        <p:tgtEl>
                                          <p:spTgt spid="9">
                                            <p:txEl>
                                              <p:pRg st="3" end="3"/>
                                            </p:txEl>
                                          </p:spTgt>
                                        </p:tgtEl>
                                      </p:cBhvr>
                                    </p:animEffect>
                                    <p:anim calcmode="lin" valueType="num">
                                      <p:cBhvr>
                                        <p:cTn id="7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8"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9">
                                            <p:txEl>
                                              <p:pRg st="4" end="4"/>
                                            </p:txEl>
                                          </p:spTgt>
                                        </p:tgtEl>
                                        <p:attrNameLst>
                                          <p:attrName>style.visibility</p:attrName>
                                        </p:attrNameLst>
                                      </p:cBhvr>
                                      <p:to>
                                        <p:strVal val="visible"/>
                                      </p:to>
                                    </p:set>
                                    <p:animEffect transition="in" filter="fade">
                                      <p:cBhvr>
                                        <p:cTn id="83" dur="1000"/>
                                        <p:tgtEl>
                                          <p:spTgt spid="9">
                                            <p:txEl>
                                              <p:pRg st="4" end="4"/>
                                            </p:txEl>
                                          </p:spTgt>
                                        </p:tgtEl>
                                      </p:cBhvr>
                                    </p:animEffect>
                                    <p:anim calcmode="lin" valueType="num">
                                      <p:cBhvr>
                                        <p:cTn id="8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1000"/>
                                        <p:tgtEl>
                                          <p:spTgt spid="10"/>
                                        </p:tgtEl>
                                      </p:cBhvr>
                                    </p:animEffect>
                                    <p:anim calcmode="lin" valueType="num">
                                      <p:cBhvr>
                                        <p:cTn id="91" dur="1000" fill="hold"/>
                                        <p:tgtEl>
                                          <p:spTgt spid="10"/>
                                        </p:tgtEl>
                                        <p:attrNameLst>
                                          <p:attrName>ppt_x</p:attrName>
                                        </p:attrNameLst>
                                      </p:cBhvr>
                                      <p:tavLst>
                                        <p:tav tm="0">
                                          <p:val>
                                            <p:strVal val="#ppt_x"/>
                                          </p:val>
                                        </p:tav>
                                        <p:tav tm="100000">
                                          <p:val>
                                            <p:strVal val="#ppt_x"/>
                                          </p:val>
                                        </p:tav>
                                      </p:tavLst>
                                    </p:anim>
                                    <p:anim calcmode="lin" valueType="num">
                                      <p:cBhvr>
                                        <p:cTn id="9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p:bldP spid="9"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7747"/>
          </a:xfrm>
        </p:spPr>
        <p:txBody>
          <a:bodyPr vert="horz" lIns="91440" tIns="45720" rIns="91440" bIns="45720" rtlCol="0" anchor="ctr">
            <a:normAutofit/>
          </a:bodyPr>
          <a:lstStyle/>
          <a:p>
            <a:r>
              <a:rPr lang="en-US" sz="3600" dirty="0">
                <a:solidFill>
                  <a:schemeClr val="accent1">
                    <a:lumMod val="75000"/>
                  </a:schemeClr>
                </a:solidFill>
              </a:rPr>
              <a:t>Suggested Approach (for using PL/SQL in DB2)</a:t>
            </a:r>
          </a:p>
        </p:txBody>
      </p:sp>
      <p:sp>
        <p:nvSpPr>
          <p:cNvPr id="3" name="Content Placeholder 2"/>
          <p:cNvSpPr>
            <a:spLocks noGrp="1"/>
          </p:cNvSpPr>
          <p:nvPr>
            <p:ph idx="1"/>
          </p:nvPr>
        </p:nvSpPr>
        <p:spPr/>
        <p:txBody>
          <a:bodyPr>
            <a:normAutofit/>
          </a:bodyPr>
          <a:lstStyle/>
          <a:p>
            <a:r>
              <a:rPr lang="en-US" sz="2400" dirty="0"/>
              <a:t>Use PL/SQL for all our standard features (common core like EAIR, NE, SDR …).</a:t>
            </a:r>
          </a:p>
          <a:p>
            <a:endParaRPr lang="en-US" sz="2400" dirty="0"/>
          </a:p>
          <a:p>
            <a:r>
              <a:rPr lang="en-US" sz="2400" dirty="0"/>
              <a:t>Compile, test, and optimize on both DB2 and Oracle (preferably DB2 first)</a:t>
            </a:r>
          </a:p>
          <a:p>
            <a:endParaRPr lang="en-US" sz="2400" dirty="0"/>
          </a:p>
          <a:p>
            <a:r>
              <a:rPr lang="en-US" sz="2400" dirty="0"/>
              <a:t>If a needed feature is implemented differently (or poorly performing) in DB2 than Oracle, we should have a separate procedure for it with 2 versions (one in PL/SQL and one in SQL PL)</a:t>
            </a:r>
          </a:p>
          <a:p>
            <a:endParaRPr lang="en-US" sz="2400" dirty="0"/>
          </a:p>
          <a:p>
            <a:r>
              <a:rPr lang="en-US" sz="2400" dirty="0"/>
              <a:t>For project-specific business logic, we will prefer PL/SQL unless it is forced by customer to use SQL PL.</a:t>
            </a:r>
          </a:p>
        </p:txBody>
      </p:sp>
    </p:spTree>
    <p:extLst>
      <p:ext uri="{BB962C8B-B14F-4D97-AF65-F5344CB8AC3E}">
        <p14:creationId xmlns:p14="http://schemas.microsoft.com/office/powerpoint/2010/main" val="20643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183" y="2403246"/>
            <a:ext cx="10515600" cy="1325563"/>
          </a:xfrm>
        </p:spPr>
        <p:txBody>
          <a:bodyPr/>
          <a:lstStyle/>
          <a:p>
            <a:pPr algn="ctr"/>
            <a:r>
              <a:rPr lang="en-US" dirty="0"/>
              <a:t>Analyze the following PL/SQL Examples</a:t>
            </a:r>
          </a:p>
        </p:txBody>
      </p:sp>
    </p:spTree>
    <p:extLst>
      <p:ext uri="{BB962C8B-B14F-4D97-AF65-F5344CB8AC3E}">
        <p14:creationId xmlns:p14="http://schemas.microsoft.com/office/powerpoint/2010/main" val="10068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739" y="22034"/>
            <a:ext cx="6307084" cy="659444"/>
          </a:xfrm>
        </p:spPr>
        <p:txBody>
          <a:bodyPr>
            <a:normAutofit fontScale="90000"/>
          </a:bodyPr>
          <a:lstStyle/>
          <a:p>
            <a:r>
              <a:rPr lang="en-US" dirty="0">
                <a:solidFill>
                  <a:schemeClr val="accent1">
                    <a:lumMod val="75000"/>
                  </a:schemeClr>
                </a:solidFill>
              </a:rPr>
              <a:t>Avoid Row-by-Row Processing</a:t>
            </a:r>
          </a:p>
        </p:txBody>
      </p:sp>
      <p:pic>
        <p:nvPicPr>
          <p:cNvPr id="6" name="Picture 5"/>
          <p:cNvPicPr>
            <a:picLocks noChangeAspect="1"/>
          </p:cNvPicPr>
          <p:nvPr/>
        </p:nvPicPr>
        <p:blipFill>
          <a:blip r:embed="rId2"/>
          <a:stretch>
            <a:fillRect/>
          </a:stretch>
        </p:blipFill>
        <p:spPr>
          <a:xfrm>
            <a:off x="111159" y="1076684"/>
            <a:ext cx="5882018" cy="5213806"/>
          </a:xfrm>
          <a:prstGeom prst="rect">
            <a:avLst/>
          </a:prstGeom>
        </p:spPr>
      </p:pic>
      <p:pic>
        <p:nvPicPr>
          <p:cNvPr id="7" name="Picture 6"/>
          <p:cNvPicPr>
            <a:picLocks noChangeAspect="1"/>
          </p:cNvPicPr>
          <p:nvPr/>
        </p:nvPicPr>
        <p:blipFill>
          <a:blip r:embed="rId3"/>
          <a:stretch>
            <a:fillRect/>
          </a:stretch>
        </p:blipFill>
        <p:spPr>
          <a:xfrm>
            <a:off x="166244" y="324104"/>
            <a:ext cx="5315529" cy="710536"/>
          </a:xfrm>
          <a:prstGeom prst="rect">
            <a:avLst/>
          </a:prstGeom>
        </p:spPr>
      </p:pic>
      <p:pic>
        <p:nvPicPr>
          <p:cNvPr id="9" name="Picture 8"/>
          <p:cNvPicPr>
            <a:picLocks noChangeAspect="1"/>
          </p:cNvPicPr>
          <p:nvPr/>
        </p:nvPicPr>
        <p:blipFill>
          <a:blip r:embed="rId4"/>
          <a:stretch>
            <a:fillRect/>
          </a:stretch>
        </p:blipFill>
        <p:spPr>
          <a:xfrm>
            <a:off x="8664392" y="2305579"/>
            <a:ext cx="2905530" cy="4420217"/>
          </a:xfrm>
          <a:prstGeom prst="rect">
            <a:avLst/>
          </a:prstGeom>
        </p:spPr>
      </p:pic>
      <p:sp>
        <p:nvSpPr>
          <p:cNvPr id="10" name="Rectangle 9"/>
          <p:cNvSpPr/>
          <p:nvPr/>
        </p:nvSpPr>
        <p:spPr>
          <a:xfrm>
            <a:off x="5481773" y="725530"/>
            <a:ext cx="6686288" cy="1492716"/>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
            </a:pPr>
            <a:r>
              <a:rPr lang="en-US" sz="1300" dirty="0">
                <a:solidFill>
                  <a:schemeClr val="accent6">
                    <a:lumMod val="50000"/>
                  </a:schemeClr>
                </a:solidFill>
                <a:latin typeface="Utopia-Regular"/>
              </a:rPr>
              <a:t>This type of loop-based processing construct is highly discouraged as it leads to </a:t>
            </a:r>
            <a:r>
              <a:rPr lang="en-US" sz="1300" b="1" i="1" dirty="0">
                <a:solidFill>
                  <a:schemeClr val="accent6">
                    <a:lumMod val="50000"/>
                  </a:schemeClr>
                </a:solidFill>
                <a:latin typeface="Utopia-Regular"/>
              </a:rPr>
              <a:t>non-scalable code</a:t>
            </a:r>
          </a:p>
          <a:p>
            <a:pPr marL="285750" indent="-285750">
              <a:buFont typeface="Wingdings" panose="05000000000000000000" pitchFamily="2" charset="2"/>
              <a:buChar char="§"/>
            </a:pPr>
            <a:r>
              <a:rPr lang="en-US" sz="1300" dirty="0">
                <a:solidFill>
                  <a:schemeClr val="accent6">
                    <a:lumMod val="50000"/>
                  </a:schemeClr>
                </a:solidFill>
                <a:latin typeface="Utopia-Italic"/>
              </a:rPr>
              <a:t>If SELECT takes 0.1 sec, INSERT takes 0.1 sec </a:t>
            </a:r>
            <a:r>
              <a:rPr lang="en-US" sz="1300" dirty="0">
                <a:solidFill>
                  <a:schemeClr val="accent6">
                    <a:lumMod val="50000"/>
                  </a:schemeClr>
                </a:solidFill>
                <a:latin typeface="Utopia-Italic"/>
                <a:sym typeface="Wingdings" panose="05000000000000000000" pitchFamily="2" charset="2"/>
              </a:rPr>
              <a:t> </a:t>
            </a:r>
            <a:r>
              <a:rPr lang="en-US" sz="1300" b="1" i="1" dirty="0">
                <a:solidFill>
                  <a:schemeClr val="accent6">
                    <a:lumMod val="50000"/>
                  </a:schemeClr>
                </a:solidFill>
                <a:latin typeface="Utopia-Italic"/>
                <a:sym typeface="Wingdings" panose="05000000000000000000" pitchFamily="2" charset="2"/>
              </a:rPr>
              <a:t>5.5 h for 100,000 rows</a:t>
            </a:r>
          </a:p>
          <a:p>
            <a:pPr marL="285750" indent="-285750">
              <a:buFont typeface="Wingdings" panose="05000000000000000000" pitchFamily="2" charset="2"/>
              <a:buChar char="§"/>
            </a:pPr>
            <a:r>
              <a:rPr lang="en-US" sz="1300" b="1" i="1" dirty="0">
                <a:solidFill>
                  <a:schemeClr val="accent6">
                    <a:lumMod val="50000"/>
                  </a:schemeClr>
                </a:solidFill>
                <a:latin typeface="Utopia-Regular"/>
              </a:rPr>
              <a:t>Context switches </a:t>
            </a:r>
            <a:r>
              <a:rPr lang="en-US" sz="1300" dirty="0">
                <a:solidFill>
                  <a:schemeClr val="accent6">
                    <a:lumMod val="50000"/>
                  </a:schemeClr>
                </a:solidFill>
                <a:latin typeface="Utopia-Regular"/>
              </a:rPr>
              <a:t>increase elapsed time of your programs and introduce unnecessary CPU overhead</a:t>
            </a:r>
          </a:p>
          <a:p>
            <a:pPr marL="285750" indent="-285750">
              <a:buFont typeface="Wingdings" panose="05000000000000000000" pitchFamily="2" charset="2"/>
              <a:buChar char="§"/>
            </a:pPr>
            <a:r>
              <a:rPr lang="en-US" sz="1300" dirty="0">
                <a:solidFill>
                  <a:schemeClr val="accent6">
                    <a:lumMod val="50000"/>
                  </a:schemeClr>
                </a:solidFill>
                <a:latin typeface="Utopia-Regular"/>
              </a:rPr>
              <a:t>Tom </a:t>
            </a:r>
            <a:r>
              <a:rPr lang="en-US" sz="1300" dirty="0" err="1">
                <a:solidFill>
                  <a:schemeClr val="accent6">
                    <a:lumMod val="50000"/>
                  </a:schemeClr>
                </a:solidFill>
                <a:latin typeface="Utopia-Regular"/>
              </a:rPr>
              <a:t>Kyte</a:t>
            </a:r>
            <a:r>
              <a:rPr lang="en-US" sz="1300" dirty="0">
                <a:solidFill>
                  <a:schemeClr val="accent6">
                    <a:lumMod val="50000"/>
                  </a:schemeClr>
                </a:solidFill>
                <a:latin typeface="Utopia-Regular"/>
              </a:rPr>
              <a:t> (</a:t>
            </a:r>
            <a:r>
              <a:rPr lang="en-US" sz="1300" dirty="0" err="1">
                <a:solidFill>
                  <a:schemeClr val="accent6">
                    <a:lumMod val="50000"/>
                  </a:schemeClr>
                </a:solidFill>
                <a:latin typeface="Utopia-Regular"/>
              </a:rPr>
              <a:t>AskTom</a:t>
            </a:r>
            <a:r>
              <a:rPr lang="en-US" sz="1300" dirty="0">
                <a:solidFill>
                  <a:schemeClr val="accent6">
                    <a:lumMod val="50000"/>
                  </a:schemeClr>
                </a:solidFill>
                <a:latin typeface="Utopia-Regular"/>
              </a:rPr>
              <a:t>) termed this type of processing as </a:t>
            </a:r>
            <a:r>
              <a:rPr lang="en-US" sz="1300" b="1" i="1" dirty="0">
                <a:solidFill>
                  <a:schemeClr val="accent6">
                    <a:lumMod val="50000"/>
                  </a:schemeClr>
                </a:solidFill>
                <a:latin typeface="Utopia-Italic"/>
              </a:rPr>
              <a:t>slow-by-slow processing</a:t>
            </a:r>
          </a:p>
          <a:p>
            <a:pPr marL="285750" indent="-285750">
              <a:buFont typeface="Wingdings" panose="05000000000000000000" pitchFamily="2" charset="2"/>
              <a:buChar char="§"/>
            </a:pPr>
            <a:endParaRPr lang="en-US" sz="1300" dirty="0">
              <a:solidFill>
                <a:schemeClr val="accent6">
                  <a:lumMod val="50000"/>
                </a:schemeClr>
              </a:solidFill>
            </a:endParaRPr>
          </a:p>
        </p:txBody>
      </p:sp>
      <p:pic>
        <p:nvPicPr>
          <p:cNvPr id="8" name="Picture 7"/>
          <p:cNvPicPr>
            <a:picLocks noChangeAspect="1"/>
          </p:cNvPicPr>
          <p:nvPr/>
        </p:nvPicPr>
        <p:blipFill>
          <a:blip r:embed="rId5"/>
          <a:stretch>
            <a:fillRect/>
          </a:stretch>
        </p:blipFill>
        <p:spPr>
          <a:xfrm>
            <a:off x="132304" y="6317438"/>
            <a:ext cx="3051561" cy="540562"/>
          </a:xfrm>
          <a:prstGeom prst="rect">
            <a:avLst/>
          </a:prstGeom>
        </p:spPr>
      </p:pic>
      <p:sp>
        <p:nvSpPr>
          <p:cNvPr id="11" name="Right Arrow 10"/>
          <p:cNvSpPr/>
          <p:nvPr/>
        </p:nvSpPr>
        <p:spPr>
          <a:xfrm>
            <a:off x="6577070" y="3646583"/>
            <a:ext cx="1134737" cy="3525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6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02663"/>
          </a:xfrm>
        </p:spPr>
        <p:txBody>
          <a:bodyPr>
            <a:normAutofit fontScale="90000"/>
          </a:bodyPr>
          <a:lstStyle/>
          <a:p>
            <a:pPr algn="ctr"/>
            <a:r>
              <a:rPr lang="en-US" sz="5400" dirty="0">
                <a:solidFill>
                  <a:srgbClr val="0070C0"/>
                </a:solidFill>
                <a:latin typeface="Arabic Typesetting" panose="03020402040406030203" pitchFamily="66" charset="-78"/>
                <a:cs typeface="Arabic Typesetting" panose="03020402040406030203" pitchFamily="66" charset="-78"/>
              </a:rPr>
              <a:t>Agenda</a:t>
            </a:r>
            <a:endParaRPr lang="en-US" sz="4800" dirty="0">
              <a:solidFill>
                <a:srgbClr val="0070C0"/>
              </a:solidFill>
              <a:latin typeface="Arabic Typesetting" panose="03020402040406030203" pitchFamily="66" charset="-78"/>
              <a:cs typeface="Arabic Typesetting" panose="03020402040406030203" pitchFamily="66" charset="-78"/>
            </a:endParaRPr>
          </a:p>
        </p:txBody>
      </p:sp>
      <p:sp>
        <p:nvSpPr>
          <p:cNvPr id="3" name="Content Placeholder 2"/>
          <p:cNvSpPr>
            <a:spLocks noGrp="1"/>
          </p:cNvSpPr>
          <p:nvPr>
            <p:ph idx="1"/>
          </p:nvPr>
        </p:nvSpPr>
        <p:spPr>
          <a:xfrm>
            <a:off x="838200" y="903383"/>
            <a:ext cx="10515600" cy="5585552"/>
          </a:xfrm>
        </p:spPr>
        <p:txBody>
          <a:bodyPr>
            <a:normAutofit lnSpcReduction="10000"/>
          </a:bodyPr>
          <a:lstStyle/>
          <a:p>
            <a:r>
              <a:rPr lang="en-US" sz="3200" dirty="0">
                <a:solidFill>
                  <a:schemeClr val="accent6">
                    <a:lumMod val="75000"/>
                  </a:schemeClr>
                </a:solidFill>
                <a:latin typeface="Arabic Typesetting" panose="03020402040406030203" pitchFamily="66" charset="-78"/>
                <a:cs typeface="Arabic Typesetting" panose="03020402040406030203" pitchFamily="66" charset="-78"/>
              </a:rPr>
              <a:t>Database Design and Development Process</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DB Application Lifecycle</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Single Program Lifecycle</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Don’t Jump to Code (Program Preparation)</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Exception handling</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Testing, Tracing, and Debugging</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Code Generation</a:t>
            </a:r>
          </a:p>
          <a:p>
            <a:r>
              <a:rPr lang="en-US" sz="3200" dirty="0">
                <a:solidFill>
                  <a:schemeClr val="accent6">
                    <a:lumMod val="75000"/>
                  </a:schemeClr>
                </a:solidFill>
                <a:latin typeface="Arabic Typesetting" panose="03020402040406030203" pitchFamily="66" charset="-78"/>
                <a:cs typeface="Arabic Typesetting" panose="03020402040406030203" pitchFamily="66" charset="-78"/>
              </a:rPr>
              <a:t>DB Team Standards and Best Practices</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Naming Conventions (standards)</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PL/SQL good news</a:t>
            </a:r>
          </a:p>
          <a:p>
            <a:pPr lvl="2"/>
            <a:r>
              <a:rPr lang="en-US" sz="2800" dirty="0">
                <a:solidFill>
                  <a:schemeClr val="accent6">
                    <a:lumMod val="75000"/>
                  </a:schemeClr>
                </a:solidFill>
                <a:latin typeface="Arabic Typesetting" panose="03020402040406030203" pitchFamily="66" charset="-78"/>
                <a:cs typeface="Arabic Typesetting" panose="03020402040406030203" pitchFamily="66" charset="-78"/>
              </a:rPr>
              <a:t>PL/SQL Best Practices (selected topics)</a:t>
            </a:r>
          </a:p>
          <a:p>
            <a:r>
              <a:rPr lang="en-US" sz="3600" dirty="0">
                <a:solidFill>
                  <a:schemeClr val="accent6">
                    <a:lumMod val="75000"/>
                  </a:schemeClr>
                </a:solidFill>
                <a:latin typeface="Arabic Typesetting" panose="03020402040406030203" pitchFamily="66" charset="-78"/>
                <a:cs typeface="Arabic Typesetting" panose="03020402040406030203" pitchFamily="66" charset="-78"/>
              </a:rPr>
              <a:t>Continuous Improvement</a:t>
            </a:r>
          </a:p>
          <a:p>
            <a:endParaRPr lang="en-US" dirty="0"/>
          </a:p>
          <a:p>
            <a:endParaRPr lang="en-US" dirty="0"/>
          </a:p>
        </p:txBody>
      </p:sp>
    </p:spTree>
    <p:extLst>
      <p:ext uri="{BB962C8B-B14F-4D97-AF65-F5344CB8AC3E}">
        <p14:creationId xmlns:p14="http://schemas.microsoft.com/office/powerpoint/2010/main" val="13331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5268" y="11646"/>
            <a:ext cx="7250424" cy="659444"/>
          </a:xfrm>
        </p:spPr>
        <p:txBody>
          <a:bodyPr>
            <a:normAutofit/>
          </a:bodyPr>
          <a:lstStyle/>
          <a:p>
            <a:r>
              <a:rPr lang="en-US" sz="3600" dirty="0">
                <a:solidFill>
                  <a:schemeClr val="accent1">
                    <a:lumMod val="75000"/>
                  </a:schemeClr>
                </a:solidFill>
              </a:rPr>
              <a:t>Avoid Nested Row-by-Row Processing</a:t>
            </a:r>
          </a:p>
        </p:txBody>
      </p:sp>
      <p:sp>
        <p:nvSpPr>
          <p:cNvPr id="10" name="Rectangle 9"/>
          <p:cNvSpPr/>
          <p:nvPr/>
        </p:nvSpPr>
        <p:spPr>
          <a:xfrm>
            <a:off x="5481773" y="725530"/>
            <a:ext cx="6686288" cy="1692771"/>
          </a:xfrm>
          <a:prstGeom prst="rect">
            <a:avLst/>
          </a:prstGeom>
          <a:solidFill>
            <a:schemeClr val="accent4">
              <a:lumMod val="20000"/>
              <a:lumOff val="80000"/>
            </a:schemeClr>
          </a:solidFill>
        </p:spPr>
        <p:txBody>
          <a:bodyPr wrap="square">
            <a:spAutoFit/>
          </a:bodyPr>
          <a:lstStyle/>
          <a:p>
            <a:pPr marL="285750" indent="-285750">
              <a:buFont typeface="Wingdings" panose="05000000000000000000" pitchFamily="2" charset="2"/>
              <a:buChar char="§"/>
            </a:pPr>
            <a:r>
              <a:rPr lang="en-US" sz="1300" dirty="0">
                <a:solidFill>
                  <a:schemeClr val="accent6">
                    <a:lumMod val="50000"/>
                  </a:schemeClr>
                </a:solidFill>
                <a:latin typeface="Utopia-Regular"/>
              </a:rPr>
              <a:t>This type of nested loop-based processing construct is highly discouraged as it leads to </a:t>
            </a:r>
            <a:r>
              <a:rPr lang="en-US" sz="1300" b="1" i="1" dirty="0">
                <a:solidFill>
                  <a:schemeClr val="accent6">
                    <a:lumMod val="50000"/>
                  </a:schemeClr>
                </a:solidFill>
                <a:latin typeface="Utopia-Regular"/>
              </a:rPr>
              <a:t>non-scalable code</a:t>
            </a:r>
          </a:p>
          <a:p>
            <a:pPr marL="285750" indent="-285750">
              <a:buFont typeface="Wingdings" panose="05000000000000000000" pitchFamily="2" charset="2"/>
              <a:buChar char="§"/>
            </a:pPr>
            <a:r>
              <a:rPr lang="en-US" sz="1300" dirty="0">
                <a:solidFill>
                  <a:schemeClr val="accent6">
                    <a:lumMod val="50000"/>
                  </a:schemeClr>
                </a:solidFill>
                <a:latin typeface="Utopia-Italic"/>
              </a:rPr>
              <a:t>if the UPDATE statement is optimized to execute in 0.01 seconds, performance of the program suffers due to the deeply nested cursor. Say that cursors c1, c2, and c3 retrieve 20, 50, and 100 rows, respectively. The code then loops through 100,000 rows, and the total elapsed time of the program exceeds 1,000 seconds.</a:t>
            </a:r>
          </a:p>
          <a:p>
            <a:pPr marL="285750" indent="-285750">
              <a:buFont typeface="Wingdings" panose="05000000000000000000" pitchFamily="2" charset="2"/>
              <a:buChar char="§"/>
            </a:pPr>
            <a:r>
              <a:rPr lang="en-US" sz="1300" b="1" i="1" dirty="0">
                <a:solidFill>
                  <a:schemeClr val="accent6">
                    <a:lumMod val="50000"/>
                  </a:schemeClr>
                </a:solidFill>
                <a:latin typeface="Utopia-Regular"/>
              </a:rPr>
              <a:t>Context switches </a:t>
            </a:r>
            <a:r>
              <a:rPr lang="en-US" sz="1300" dirty="0">
                <a:solidFill>
                  <a:schemeClr val="accent6">
                    <a:lumMod val="50000"/>
                  </a:schemeClr>
                </a:solidFill>
                <a:latin typeface="Utopia-Regular"/>
              </a:rPr>
              <a:t>increase elapsed time of your programs and introduce unnecessary CPU overhead</a:t>
            </a:r>
          </a:p>
        </p:txBody>
      </p:sp>
      <p:pic>
        <p:nvPicPr>
          <p:cNvPr id="3" name="Picture 2"/>
          <p:cNvPicPr>
            <a:picLocks noChangeAspect="1"/>
          </p:cNvPicPr>
          <p:nvPr/>
        </p:nvPicPr>
        <p:blipFill>
          <a:blip r:embed="rId2"/>
          <a:stretch>
            <a:fillRect/>
          </a:stretch>
        </p:blipFill>
        <p:spPr>
          <a:xfrm>
            <a:off x="256029" y="1276094"/>
            <a:ext cx="5225744" cy="3544593"/>
          </a:xfrm>
          <a:prstGeom prst="rect">
            <a:avLst/>
          </a:prstGeom>
        </p:spPr>
      </p:pic>
      <p:pic>
        <p:nvPicPr>
          <p:cNvPr id="4" name="Picture 3"/>
          <p:cNvPicPr>
            <a:picLocks noChangeAspect="1"/>
          </p:cNvPicPr>
          <p:nvPr/>
        </p:nvPicPr>
        <p:blipFill>
          <a:blip r:embed="rId3"/>
          <a:stretch>
            <a:fillRect/>
          </a:stretch>
        </p:blipFill>
        <p:spPr>
          <a:xfrm>
            <a:off x="256029" y="4820687"/>
            <a:ext cx="4178478" cy="1392826"/>
          </a:xfrm>
          <a:prstGeom prst="rect">
            <a:avLst/>
          </a:prstGeom>
        </p:spPr>
      </p:pic>
      <p:pic>
        <p:nvPicPr>
          <p:cNvPr id="5" name="Picture 4"/>
          <p:cNvPicPr>
            <a:picLocks noChangeAspect="1"/>
          </p:cNvPicPr>
          <p:nvPr/>
        </p:nvPicPr>
        <p:blipFill>
          <a:blip r:embed="rId4"/>
          <a:stretch>
            <a:fillRect/>
          </a:stretch>
        </p:blipFill>
        <p:spPr>
          <a:xfrm>
            <a:off x="7164252" y="2492897"/>
            <a:ext cx="3817809" cy="2670260"/>
          </a:xfrm>
          <a:prstGeom prst="rect">
            <a:avLst/>
          </a:prstGeom>
        </p:spPr>
      </p:pic>
      <p:sp>
        <p:nvSpPr>
          <p:cNvPr id="11" name="Rectangle 10"/>
          <p:cNvSpPr/>
          <p:nvPr/>
        </p:nvSpPr>
        <p:spPr>
          <a:xfrm>
            <a:off x="6101837" y="5347823"/>
            <a:ext cx="5327099" cy="338554"/>
          </a:xfrm>
          <a:prstGeom prst="rect">
            <a:avLst/>
          </a:prstGeom>
        </p:spPr>
        <p:txBody>
          <a:bodyPr wrap="none">
            <a:spAutoFit/>
          </a:bodyPr>
          <a:lstStyle/>
          <a:p>
            <a:r>
              <a:rPr lang="en-US" sz="1600" dirty="0">
                <a:solidFill>
                  <a:schemeClr val="accent6">
                    <a:lumMod val="50000"/>
                  </a:schemeClr>
                </a:solidFill>
                <a:latin typeface="Utopia-Italic"/>
                <a:hlinkClick r:id="rId5"/>
              </a:rPr>
              <a:t>The MERGE statement was introduced in DB2 V8.1 FP1</a:t>
            </a:r>
            <a:endParaRPr lang="en-US" sz="1600" dirty="0">
              <a:solidFill>
                <a:schemeClr val="accent6">
                  <a:lumMod val="50000"/>
                </a:schemeClr>
              </a:solidFill>
              <a:latin typeface="Utopia-Italic"/>
            </a:endParaRPr>
          </a:p>
        </p:txBody>
      </p:sp>
      <p:sp>
        <p:nvSpPr>
          <p:cNvPr id="12" name="TextBox 11"/>
          <p:cNvSpPr txBox="1"/>
          <p:nvPr/>
        </p:nvSpPr>
        <p:spPr>
          <a:xfrm>
            <a:off x="6101837" y="5841356"/>
            <a:ext cx="5208040" cy="369332"/>
          </a:xfrm>
          <a:prstGeom prst="rect">
            <a:avLst/>
          </a:prstGeom>
          <a:noFill/>
        </p:spPr>
        <p:txBody>
          <a:bodyPr wrap="square" rtlCol="0">
            <a:spAutoFit/>
          </a:bodyPr>
          <a:lstStyle/>
          <a:p>
            <a:r>
              <a:rPr lang="en-US" dirty="0">
                <a:solidFill>
                  <a:schemeClr val="accent2">
                    <a:lumMod val="50000"/>
                  </a:schemeClr>
                </a:solidFill>
              </a:rPr>
              <a:t>What if the logic is too complex to replace with SQL?</a:t>
            </a:r>
          </a:p>
        </p:txBody>
      </p:sp>
      <p:sp>
        <p:nvSpPr>
          <p:cNvPr id="13" name="TextBox 12"/>
          <p:cNvSpPr txBox="1"/>
          <p:nvPr/>
        </p:nvSpPr>
        <p:spPr>
          <a:xfrm>
            <a:off x="6112854" y="6210688"/>
            <a:ext cx="5208040" cy="369332"/>
          </a:xfrm>
          <a:prstGeom prst="rect">
            <a:avLst/>
          </a:prstGeom>
          <a:noFill/>
        </p:spPr>
        <p:txBody>
          <a:bodyPr wrap="square" rtlCol="0">
            <a:spAutoFit/>
          </a:bodyPr>
          <a:lstStyle/>
          <a:p>
            <a:r>
              <a:rPr lang="en-US" dirty="0">
                <a:solidFill>
                  <a:schemeClr val="accent6">
                    <a:lumMod val="75000"/>
                  </a:schemeClr>
                </a:solidFill>
              </a:rPr>
              <a:t>     </a:t>
            </a:r>
            <a:r>
              <a:rPr lang="en-US" dirty="0">
                <a:solidFill>
                  <a:schemeClr val="accent6">
                    <a:lumMod val="75000"/>
                  </a:schemeClr>
                </a:solidFill>
                <a:sym typeface="Wingdings" panose="05000000000000000000" pitchFamily="2" charset="2"/>
              </a:rPr>
              <a:t> </a:t>
            </a:r>
            <a:r>
              <a:rPr lang="en-US" dirty="0">
                <a:solidFill>
                  <a:schemeClr val="accent6">
                    <a:lumMod val="75000"/>
                  </a:schemeClr>
                </a:solidFill>
              </a:rPr>
              <a:t>Use Collections as a scratchpad then bulk DML</a:t>
            </a:r>
          </a:p>
        </p:txBody>
      </p:sp>
      <p:sp>
        <p:nvSpPr>
          <p:cNvPr id="14" name="Right Arrow 13"/>
          <p:cNvSpPr/>
          <p:nvPr/>
        </p:nvSpPr>
        <p:spPr>
          <a:xfrm>
            <a:off x="5662670" y="3424342"/>
            <a:ext cx="1134737" cy="3525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14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p:bldP spid="12" grpId="0"/>
      <p:bldP spid="13"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8F3DD-64A5-486B-BF6C-776D0D0B8ED6}"/>
              </a:ext>
            </a:extLst>
          </p:cNvPr>
          <p:cNvPicPr>
            <a:picLocks noChangeAspect="1"/>
          </p:cNvPicPr>
          <p:nvPr/>
        </p:nvPicPr>
        <p:blipFill>
          <a:blip r:embed="rId2"/>
          <a:stretch>
            <a:fillRect/>
          </a:stretch>
        </p:blipFill>
        <p:spPr>
          <a:xfrm>
            <a:off x="1446050" y="284085"/>
            <a:ext cx="9148949" cy="6187736"/>
          </a:xfrm>
          <a:prstGeom prst="rect">
            <a:avLst/>
          </a:prstGeom>
        </p:spPr>
      </p:pic>
    </p:spTree>
    <p:extLst>
      <p:ext uri="{BB962C8B-B14F-4D97-AF65-F5344CB8AC3E}">
        <p14:creationId xmlns:p14="http://schemas.microsoft.com/office/powerpoint/2010/main" val="45729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34BDC-CBBA-4B06-B7C4-8CE0B0CA6492}"/>
              </a:ext>
            </a:extLst>
          </p:cNvPr>
          <p:cNvPicPr>
            <a:picLocks noChangeAspect="1"/>
          </p:cNvPicPr>
          <p:nvPr/>
        </p:nvPicPr>
        <p:blipFill>
          <a:blip r:embed="rId2"/>
          <a:stretch>
            <a:fillRect/>
          </a:stretch>
        </p:blipFill>
        <p:spPr>
          <a:xfrm>
            <a:off x="1420427" y="229225"/>
            <a:ext cx="9294921" cy="6361074"/>
          </a:xfrm>
          <a:prstGeom prst="rect">
            <a:avLst/>
          </a:prstGeom>
        </p:spPr>
      </p:pic>
    </p:spTree>
    <p:extLst>
      <p:ext uri="{BB962C8B-B14F-4D97-AF65-F5344CB8AC3E}">
        <p14:creationId xmlns:p14="http://schemas.microsoft.com/office/powerpoint/2010/main" val="3773058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AE5D60-5161-413D-BE8D-E3399D3082F4}"/>
              </a:ext>
            </a:extLst>
          </p:cNvPr>
          <p:cNvPicPr>
            <a:picLocks noChangeAspect="1"/>
          </p:cNvPicPr>
          <p:nvPr/>
        </p:nvPicPr>
        <p:blipFill>
          <a:blip r:embed="rId2"/>
          <a:stretch>
            <a:fillRect/>
          </a:stretch>
        </p:blipFill>
        <p:spPr>
          <a:xfrm>
            <a:off x="1296140" y="360092"/>
            <a:ext cx="9558920" cy="6111729"/>
          </a:xfrm>
          <a:prstGeom prst="rect">
            <a:avLst/>
          </a:prstGeom>
        </p:spPr>
      </p:pic>
    </p:spTree>
    <p:extLst>
      <p:ext uri="{BB962C8B-B14F-4D97-AF65-F5344CB8AC3E}">
        <p14:creationId xmlns:p14="http://schemas.microsoft.com/office/powerpoint/2010/main" val="232603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9CBBE-D82D-4C56-92F2-173A54642CE6}"/>
              </a:ext>
            </a:extLst>
          </p:cNvPr>
          <p:cNvPicPr>
            <a:picLocks noChangeAspect="1"/>
          </p:cNvPicPr>
          <p:nvPr/>
        </p:nvPicPr>
        <p:blipFill>
          <a:blip r:embed="rId2"/>
          <a:stretch>
            <a:fillRect/>
          </a:stretch>
        </p:blipFill>
        <p:spPr>
          <a:xfrm>
            <a:off x="880288" y="417250"/>
            <a:ext cx="10208497" cy="5894773"/>
          </a:xfrm>
          <a:prstGeom prst="rect">
            <a:avLst/>
          </a:prstGeom>
        </p:spPr>
      </p:pic>
    </p:spTree>
    <p:extLst>
      <p:ext uri="{BB962C8B-B14F-4D97-AF65-F5344CB8AC3E}">
        <p14:creationId xmlns:p14="http://schemas.microsoft.com/office/powerpoint/2010/main" val="1391386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7ADF0-45F9-44B7-AC28-DC8CBB2E173B}"/>
              </a:ext>
            </a:extLst>
          </p:cNvPr>
          <p:cNvPicPr>
            <a:picLocks noChangeAspect="1"/>
          </p:cNvPicPr>
          <p:nvPr/>
        </p:nvPicPr>
        <p:blipFill>
          <a:blip r:embed="rId2"/>
          <a:stretch>
            <a:fillRect/>
          </a:stretch>
        </p:blipFill>
        <p:spPr>
          <a:xfrm>
            <a:off x="1044712" y="346229"/>
            <a:ext cx="9964383" cy="6081204"/>
          </a:xfrm>
          <a:prstGeom prst="rect">
            <a:avLst/>
          </a:prstGeom>
        </p:spPr>
      </p:pic>
    </p:spTree>
    <p:extLst>
      <p:ext uri="{BB962C8B-B14F-4D97-AF65-F5344CB8AC3E}">
        <p14:creationId xmlns:p14="http://schemas.microsoft.com/office/powerpoint/2010/main" val="3903528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18EC04-656A-4DCB-81E5-C1F7D4DA94B0}"/>
              </a:ext>
            </a:extLst>
          </p:cNvPr>
          <p:cNvPicPr>
            <a:picLocks noChangeAspect="1"/>
          </p:cNvPicPr>
          <p:nvPr/>
        </p:nvPicPr>
        <p:blipFill>
          <a:blip r:embed="rId2"/>
          <a:stretch>
            <a:fillRect/>
          </a:stretch>
        </p:blipFill>
        <p:spPr>
          <a:xfrm>
            <a:off x="1519561" y="400344"/>
            <a:ext cx="9152877" cy="6057312"/>
          </a:xfrm>
          <a:prstGeom prst="rect">
            <a:avLst/>
          </a:prstGeom>
        </p:spPr>
      </p:pic>
    </p:spTree>
    <p:extLst>
      <p:ext uri="{BB962C8B-B14F-4D97-AF65-F5344CB8AC3E}">
        <p14:creationId xmlns:p14="http://schemas.microsoft.com/office/powerpoint/2010/main" val="423334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7DA3C-6390-4D66-B6B1-9F50AFD59649}"/>
              </a:ext>
            </a:extLst>
          </p:cNvPr>
          <p:cNvPicPr>
            <a:picLocks noChangeAspect="1"/>
          </p:cNvPicPr>
          <p:nvPr/>
        </p:nvPicPr>
        <p:blipFill>
          <a:blip r:embed="rId2"/>
          <a:stretch>
            <a:fillRect/>
          </a:stretch>
        </p:blipFill>
        <p:spPr>
          <a:xfrm>
            <a:off x="1339923" y="414068"/>
            <a:ext cx="9512154" cy="6029863"/>
          </a:xfrm>
          <a:prstGeom prst="rect">
            <a:avLst/>
          </a:prstGeom>
        </p:spPr>
      </p:pic>
    </p:spTree>
    <p:extLst>
      <p:ext uri="{BB962C8B-B14F-4D97-AF65-F5344CB8AC3E}">
        <p14:creationId xmlns:p14="http://schemas.microsoft.com/office/powerpoint/2010/main" val="62047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DFA8BC-D1FD-4E1E-8008-53A01050DF2B}"/>
              </a:ext>
            </a:extLst>
          </p:cNvPr>
          <p:cNvPicPr>
            <a:picLocks noChangeAspect="1"/>
          </p:cNvPicPr>
          <p:nvPr/>
        </p:nvPicPr>
        <p:blipFill>
          <a:blip r:embed="rId2"/>
          <a:stretch>
            <a:fillRect/>
          </a:stretch>
        </p:blipFill>
        <p:spPr>
          <a:xfrm>
            <a:off x="1278383" y="224707"/>
            <a:ext cx="9445841" cy="6300023"/>
          </a:xfrm>
          <a:prstGeom prst="rect">
            <a:avLst/>
          </a:prstGeom>
        </p:spPr>
      </p:pic>
    </p:spTree>
    <p:extLst>
      <p:ext uri="{BB962C8B-B14F-4D97-AF65-F5344CB8AC3E}">
        <p14:creationId xmlns:p14="http://schemas.microsoft.com/office/powerpoint/2010/main" val="293477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EE0687-A52C-4978-B639-1EEBA9F5D3D5}"/>
              </a:ext>
            </a:extLst>
          </p:cNvPr>
          <p:cNvPicPr>
            <a:picLocks noChangeAspect="1"/>
          </p:cNvPicPr>
          <p:nvPr/>
        </p:nvPicPr>
        <p:blipFill>
          <a:blip r:embed="rId2"/>
          <a:stretch>
            <a:fillRect/>
          </a:stretch>
        </p:blipFill>
        <p:spPr>
          <a:xfrm>
            <a:off x="1260629" y="211020"/>
            <a:ext cx="9596761" cy="6386723"/>
          </a:xfrm>
          <a:prstGeom prst="rect">
            <a:avLst/>
          </a:prstGeom>
        </p:spPr>
      </p:pic>
    </p:spTree>
    <p:extLst>
      <p:ext uri="{BB962C8B-B14F-4D97-AF65-F5344CB8AC3E}">
        <p14:creationId xmlns:p14="http://schemas.microsoft.com/office/powerpoint/2010/main" val="230338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8C01-83CF-4D0E-9CCA-AE00FCADC366}"/>
              </a:ext>
            </a:extLst>
          </p:cNvPr>
          <p:cNvSpPr>
            <a:spLocks noGrp="1"/>
          </p:cNvSpPr>
          <p:nvPr>
            <p:ph type="title"/>
          </p:nvPr>
        </p:nvSpPr>
        <p:spPr>
          <a:xfrm>
            <a:off x="518604" y="204576"/>
            <a:ext cx="10515600" cy="549275"/>
          </a:xfrm>
        </p:spPr>
        <p:txBody>
          <a:bodyPr vert="horz" lIns="91440" tIns="45720" rIns="91440" bIns="45720" rtlCol="0" anchor="ctr">
            <a:normAutofit fontScale="90000"/>
          </a:bodyPr>
          <a:lstStyle/>
          <a:p>
            <a:r>
              <a:rPr lang="en-US" sz="3600" dirty="0">
                <a:solidFill>
                  <a:schemeClr val="accent1">
                    <a:lumMod val="75000"/>
                  </a:schemeClr>
                </a:solidFill>
              </a:rPr>
              <a:t>Recommended workflow for the entire application</a:t>
            </a:r>
          </a:p>
        </p:txBody>
      </p:sp>
      <p:pic>
        <p:nvPicPr>
          <p:cNvPr id="4" name="Picture 3">
            <a:extLst>
              <a:ext uri="{FF2B5EF4-FFF2-40B4-BE49-F238E27FC236}">
                <a16:creationId xmlns:a16="http://schemas.microsoft.com/office/drawing/2014/main" id="{FB9A0124-1184-43FB-AF98-F6B3E9D26516}"/>
              </a:ext>
            </a:extLst>
          </p:cNvPr>
          <p:cNvPicPr>
            <a:picLocks noChangeAspect="1"/>
          </p:cNvPicPr>
          <p:nvPr/>
        </p:nvPicPr>
        <p:blipFill>
          <a:blip r:embed="rId2"/>
          <a:stretch>
            <a:fillRect/>
          </a:stretch>
        </p:blipFill>
        <p:spPr>
          <a:xfrm>
            <a:off x="1589558" y="753851"/>
            <a:ext cx="9137172" cy="6104149"/>
          </a:xfrm>
          <a:prstGeom prst="rect">
            <a:avLst/>
          </a:prstGeom>
        </p:spPr>
      </p:pic>
    </p:spTree>
    <p:extLst>
      <p:ext uri="{BB962C8B-B14F-4D97-AF65-F5344CB8AC3E}">
        <p14:creationId xmlns:p14="http://schemas.microsoft.com/office/powerpoint/2010/main" val="1049541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56E41-66AF-4DFE-A77E-0057EACB810C}"/>
              </a:ext>
            </a:extLst>
          </p:cNvPr>
          <p:cNvPicPr>
            <a:picLocks noChangeAspect="1"/>
          </p:cNvPicPr>
          <p:nvPr/>
        </p:nvPicPr>
        <p:blipFill>
          <a:blip r:embed="rId2"/>
          <a:stretch>
            <a:fillRect/>
          </a:stretch>
        </p:blipFill>
        <p:spPr>
          <a:xfrm>
            <a:off x="1349407" y="288737"/>
            <a:ext cx="9490228" cy="6278568"/>
          </a:xfrm>
          <a:prstGeom prst="rect">
            <a:avLst/>
          </a:prstGeom>
        </p:spPr>
      </p:pic>
    </p:spTree>
    <p:extLst>
      <p:ext uri="{BB962C8B-B14F-4D97-AF65-F5344CB8AC3E}">
        <p14:creationId xmlns:p14="http://schemas.microsoft.com/office/powerpoint/2010/main" val="314076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24366-20B8-4D75-A4F2-7A4FA64481DD}"/>
              </a:ext>
            </a:extLst>
          </p:cNvPr>
          <p:cNvPicPr>
            <a:picLocks noChangeAspect="1"/>
          </p:cNvPicPr>
          <p:nvPr/>
        </p:nvPicPr>
        <p:blipFill>
          <a:blip r:embed="rId2"/>
          <a:stretch>
            <a:fillRect/>
          </a:stretch>
        </p:blipFill>
        <p:spPr>
          <a:xfrm>
            <a:off x="1464815" y="218983"/>
            <a:ext cx="9383697" cy="6504132"/>
          </a:xfrm>
          <a:prstGeom prst="rect">
            <a:avLst/>
          </a:prstGeom>
        </p:spPr>
      </p:pic>
    </p:spTree>
    <p:extLst>
      <p:ext uri="{BB962C8B-B14F-4D97-AF65-F5344CB8AC3E}">
        <p14:creationId xmlns:p14="http://schemas.microsoft.com/office/powerpoint/2010/main" val="2641877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541FEF-EC2D-4D08-B04D-56D8955BB8A4}"/>
              </a:ext>
            </a:extLst>
          </p:cNvPr>
          <p:cNvPicPr>
            <a:picLocks noChangeAspect="1"/>
          </p:cNvPicPr>
          <p:nvPr/>
        </p:nvPicPr>
        <p:blipFill>
          <a:blip r:embed="rId2"/>
          <a:stretch>
            <a:fillRect/>
          </a:stretch>
        </p:blipFill>
        <p:spPr>
          <a:xfrm>
            <a:off x="1448540" y="286808"/>
            <a:ext cx="9294919" cy="6284384"/>
          </a:xfrm>
          <a:prstGeom prst="rect">
            <a:avLst/>
          </a:prstGeom>
        </p:spPr>
      </p:pic>
    </p:spTree>
    <p:extLst>
      <p:ext uri="{BB962C8B-B14F-4D97-AF65-F5344CB8AC3E}">
        <p14:creationId xmlns:p14="http://schemas.microsoft.com/office/powerpoint/2010/main" val="1182484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198B1-CF3E-468D-8DCA-1B814FB60CF3}"/>
              </a:ext>
            </a:extLst>
          </p:cNvPr>
          <p:cNvPicPr>
            <a:picLocks noChangeAspect="1"/>
          </p:cNvPicPr>
          <p:nvPr/>
        </p:nvPicPr>
        <p:blipFill>
          <a:blip r:embed="rId2"/>
          <a:stretch>
            <a:fillRect/>
          </a:stretch>
        </p:blipFill>
        <p:spPr>
          <a:xfrm>
            <a:off x="1429305" y="269301"/>
            <a:ext cx="9303798" cy="6299361"/>
          </a:xfrm>
          <a:prstGeom prst="rect">
            <a:avLst/>
          </a:prstGeom>
        </p:spPr>
      </p:pic>
    </p:spTree>
    <p:extLst>
      <p:ext uri="{BB962C8B-B14F-4D97-AF65-F5344CB8AC3E}">
        <p14:creationId xmlns:p14="http://schemas.microsoft.com/office/powerpoint/2010/main" val="2809340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C743B-E01E-48E2-B706-E9BDB701EE06}"/>
              </a:ext>
            </a:extLst>
          </p:cNvPr>
          <p:cNvPicPr>
            <a:picLocks noChangeAspect="1"/>
          </p:cNvPicPr>
          <p:nvPr/>
        </p:nvPicPr>
        <p:blipFill>
          <a:blip r:embed="rId2"/>
          <a:stretch>
            <a:fillRect/>
          </a:stretch>
        </p:blipFill>
        <p:spPr>
          <a:xfrm>
            <a:off x="1316781" y="302576"/>
            <a:ext cx="9558437" cy="6252848"/>
          </a:xfrm>
          <a:prstGeom prst="rect">
            <a:avLst/>
          </a:prstGeom>
        </p:spPr>
      </p:pic>
    </p:spTree>
    <p:extLst>
      <p:ext uri="{BB962C8B-B14F-4D97-AF65-F5344CB8AC3E}">
        <p14:creationId xmlns:p14="http://schemas.microsoft.com/office/powerpoint/2010/main" val="398939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AEDA5-3BD6-471C-AD9D-4A8852A7FD28}"/>
              </a:ext>
            </a:extLst>
          </p:cNvPr>
          <p:cNvPicPr>
            <a:picLocks noChangeAspect="1"/>
          </p:cNvPicPr>
          <p:nvPr/>
        </p:nvPicPr>
        <p:blipFill>
          <a:blip r:embed="rId2"/>
          <a:stretch>
            <a:fillRect/>
          </a:stretch>
        </p:blipFill>
        <p:spPr>
          <a:xfrm>
            <a:off x="1516979" y="270760"/>
            <a:ext cx="9158041" cy="6316480"/>
          </a:xfrm>
          <a:prstGeom prst="rect">
            <a:avLst/>
          </a:prstGeom>
        </p:spPr>
      </p:pic>
    </p:spTree>
    <p:extLst>
      <p:ext uri="{BB962C8B-B14F-4D97-AF65-F5344CB8AC3E}">
        <p14:creationId xmlns:p14="http://schemas.microsoft.com/office/powerpoint/2010/main" val="3052884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C0DD4-8877-4807-A469-5534D910D664}"/>
              </a:ext>
            </a:extLst>
          </p:cNvPr>
          <p:cNvPicPr>
            <a:picLocks noChangeAspect="1"/>
          </p:cNvPicPr>
          <p:nvPr/>
        </p:nvPicPr>
        <p:blipFill>
          <a:blip r:embed="rId2"/>
          <a:stretch>
            <a:fillRect/>
          </a:stretch>
        </p:blipFill>
        <p:spPr>
          <a:xfrm>
            <a:off x="1286730" y="394024"/>
            <a:ext cx="9618540" cy="6069952"/>
          </a:xfrm>
          <a:prstGeom prst="rect">
            <a:avLst/>
          </a:prstGeom>
        </p:spPr>
      </p:pic>
    </p:spTree>
    <p:extLst>
      <p:ext uri="{BB962C8B-B14F-4D97-AF65-F5344CB8AC3E}">
        <p14:creationId xmlns:p14="http://schemas.microsoft.com/office/powerpoint/2010/main" val="3984712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014798-3CD9-4F21-B619-DEE2E632BA2F}"/>
              </a:ext>
            </a:extLst>
          </p:cNvPr>
          <p:cNvPicPr>
            <a:picLocks noChangeAspect="1"/>
          </p:cNvPicPr>
          <p:nvPr/>
        </p:nvPicPr>
        <p:blipFill>
          <a:blip r:embed="rId2"/>
          <a:stretch>
            <a:fillRect/>
          </a:stretch>
        </p:blipFill>
        <p:spPr>
          <a:xfrm>
            <a:off x="1423706" y="362673"/>
            <a:ext cx="9344588" cy="6132654"/>
          </a:xfrm>
          <a:prstGeom prst="rect">
            <a:avLst/>
          </a:prstGeom>
        </p:spPr>
      </p:pic>
    </p:spTree>
    <p:extLst>
      <p:ext uri="{BB962C8B-B14F-4D97-AF65-F5344CB8AC3E}">
        <p14:creationId xmlns:p14="http://schemas.microsoft.com/office/powerpoint/2010/main" val="2135526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325531-568A-413B-A646-792B9ECC4B36}"/>
              </a:ext>
            </a:extLst>
          </p:cNvPr>
          <p:cNvPicPr>
            <a:picLocks noChangeAspect="1"/>
          </p:cNvPicPr>
          <p:nvPr/>
        </p:nvPicPr>
        <p:blipFill>
          <a:blip r:embed="rId2"/>
          <a:stretch>
            <a:fillRect/>
          </a:stretch>
        </p:blipFill>
        <p:spPr>
          <a:xfrm>
            <a:off x="1497497" y="268891"/>
            <a:ext cx="9197005" cy="6320217"/>
          </a:xfrm>
          <a:prstGeom prst="rect">
            <a:avLst/>
          </a:prstGeom>
        </p:spPr>
      </p:pic>
    </p:spTree>
    <p:extLst>
      <p:ext uri="{BB962C8B-B14F-4D97-AF65-F5344CB8AC3E}">
        <p14:creationId xmlns:p14="http://schemas.microsoft.com/office/powerpoint/2010/main" val="30802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A83906-5FC4-4EB4-93D5-88EDFE3134A3}"/>
              </a:ext>
            </a:extLst>
          </p:cNvPr>
          <p:cNvPicPr>
            <a:picLocks noChangeAspect="1"/>
          </p:cNvPicPr>
          <p:nvPr/>
        </p:nvPicPr>
        <p:blipFill>
          <a:blip r:embed="rId2"/>
          <a:stretch>
            <a:fillRect/>
          </a:stretch>
        </p:blipFill>
        <p:spPr>
          <a:xfrm>
            <a:off x="1359438" y="315892"/>
            <a:ext cx="9473123" cy="6226215"/>
          </a:xfrm>
          <a:prstGeom prst="rect">
            <a:avLst/>
          </a:prstGeom>
        </p:spPr>
      </p:pic>
    </p:spTree>
    <p:extLst>
      <p:ext uri="{BB962C8B-B14F-4D97-AF65-F5344CB8AC3E}">
        <p14:creationId xmlns:p14="http://schemas.microsoft.com/office/powerpoint/2010/main" val="1830643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8C01-83CF-4D0E-9CCA-AE00FCADC366}"/>
              </a:ext>
            </a:extLst>
          </p:cNvPr>
          <p:cNvSpPr>
            <a:spLocks noGrp="1"/>
          </p:cNvSpPr>
          <p:nvPr>
            <p:ph type="title"/>
          </p:nvPr>
        </p:nvSpPr>
        <p:spPr>
          <a:xfrm>
            <a:off x="518604" y="204576"/>
            <a:ext cx="10515600" cy="549275"/>
          </a:xfrm>
        </p:spPr>
        <p:txBody>
          <a:bodyPr vert="horz" lIns="91440" tIns="45720" rIns="91440" bIns="45720" rtlCol="0" anchor="ctr">
            <a:normAutofit fontScale="90000"/>
          </a:bodyPr>
          <a:lstStyle/>
          <a:p>
            <a:r>
              <a:rPr lang="en-US" sz="3600" dirty="0">
                <a:solidFill>
                  <a:schemeClr val="accent1">
                    <a:lumMod val="75000"/>
                  </a:schemeClr>
                </a:solidFill>
              </a:rPr>
              <a:t>Workflow for each program you build</a:t>
            </a:r>
          </a:p>
        </p:txBody>
      </p:sp>
      <p:pic>
        <p:nvPicPr>
          <p:cNvPr id="3" name="Picture 2">
            <a:extLst>
              <a:ext uri="{FF2B5EF4-FFF2-40B4-BE49-F238E27FC236}">
                <a16:creationId xmlns:a16="http://schemas.microsoft.com/office/drawing/2014/main" id="{52794BE2-3CEE-4B0A-B084-70DEBB3C8F60}"/>
              </a:ext>
            </a:extLst>
          </p:cNvPr>
          <p:cNvPicPr>
            <a:picLocks noChangeAspect="1"/>
          </p:cNvPicPr>
          <p:nvPr/>
        </p:nvPicPr>
        <p:blipFill>
          <a:blip r:embed="rId2"/>
          <a:stretch>
            <a:fillRect/>
          </a:stretch>
        </p:blipFill>
        <p:spPr>
          <a:xfrm>
            <a:off x="1588379" y="685265"/>
            <a:ext cx="9015241" cy="6172735"/>
          </a:xfrm>
          <a:prstGeom prst="rect">
            <a:avLst/>
          </a:prstGeom>
        </p:spPr>
      </p:pic>
    </p:spTree>
    <p:extLst>
      <p:ext uri="{BB962C8B-B14F-4D97-AF65-F5344CB8AC3E}">
        <p14:creationId xmlns:p14="http://schemas.microsoft.com/office/powerpoint/2010/main" val="921281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9EA75-49D4-4CDE-A165-D6E62237846E}"/>
              </a:ext>
            </a:extLst>
          </p:cNvPr>
          <p:cNvPicPr>
            <a:picLocks noChangeAspect="1"/>
          </p:cNvPicPr>
          <p:nvPr/>
        </p:nvPicPr>
        <p:blipFill>
          <a:blip r:embed="rId2"/>
          <a:stretch>
            <a:fillRect/>
          </a:stretch>
        </p:blipFill>
        <p:spPr>
          <a:xfrm>
            <a:off x="1178469" y="333483"/>
            <a:ext cx="9835061" cy="6191033"/>
          </a:xfrm>
          <a:prstGeom prst="rect">
            <a:avLst/>
          </a:prstGeom>
        </p:spPr>
      </p:pic>
    </p:spTree>
    <p:extLst>
      <p:ext uri="{BB962C8B-B14F-4D97-AF65-F5344CB8AC3E}">
        <p14:creationId xmlns:p14="http://schemas.microsoft.com/office/powerpoint/2010/main" val="2584943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C09C9-DAA9-4A6A-AAA1-4F17CA14F064}"/>
              </a:ext>
            </a:extLst>
          </p:cNvPr>
          <p:cNvPicPr>
            <a:picLocks noChangeAspect="1"/>
          </p:cNvPicPr>
          <p:nvPr/>
        </p:nvPicPr>
        <p:blipFill>
          <a:blip r:embed="rId2"/>
          <a:stretch>
            <a:fillRect/>
          </a:stretch>
        </p:blipFill>
        <p:spPr>
          <a:xfrm>
            <a:off x="1329217" y="375483"/>
            <a:ext cx="9533566" cy="6107034"/>
          </a:xfrm>
          <a:prstGeom prst="rect">
            <a:avLst/>
          </a:prstGeom>
        </p:spPr>
      </p:pic>
    </p:spTree>
    <p:extLst>
      <p:ext uri="{BB962C8B-B14F-4D97-AF65-F5344CB8AC3E}">
        <p14:creationId xmlns:p14="http://schemas.microsoft.com/office/powerpoint/2010/main" val="627010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1F4D34-BF0C-49BE-977A-CC129869B1D5}"/>
              </a:ext>
            </a:extLst>
          </p:cNvPr>
          <p:cNvPicPr>
            <a:picLocks noChangeAspect="1"/>
          </p:cNvPicPr>
          <p:nvPr/>
        </p:nvPicPr>
        <p:blipFill>
          <a:blip r:embed="rId2"/>
          <a:stretch>
            <a:fillRect/>
          </a:stretch>
        </p:blipFill>
        <p:spPr>
          <a:xfrm>
            <a:off x="681364" y="719091"/>
            <a:ext cx="10855881" cy="5433134"/>
          </a:xfrm>
          <a:prstGeom prst="rect">
            <a:avLst/>
          </a:prstGeom>
        </p:spPr>
      </p:pic>
    </p:spTree>
    <p:extLst>
      <p:ext uri="{BB962C8B-B14F-4D97-AF65-F5344CB8AC3E}">
        <p14:creationId xmlns:p14="http://schemas.microsoft.com/office/powerpoint/2010/main" val="221344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BFCDC-B530-41BA-A4FE-C549159FBC35}"/>
              </a:ext>
            </a:extLst>
          </p:cNvPr>
          <p:cNvPicPr>
            <a:picLocks noChangeAspect="1"/>
          </p:cNvPicPr>
          <p:nvPr/>
        </p:nvPicPr>
        <p:blipFill>
          <a:blip r:embed="rId2"/>
          <a:stretch>
            <a:fillRect/>
          </a:stretch>
        </p:blipFill>
        <p:spPr>
          <a:xfrm>
            <a:off x="1079824" y="534875"/>
            <a:ext cx="10032351" cy="5788249"/>
          </a:xfrm>
          <a:prstGeom prst="rect">
            <a:avLst/>
          </a:prstGeom>
        </p:spPr>
      </p:pic>
    </p:spTree>
    <p:extLst>
      <p:ext uri="{BB962C8B-B14F-4D97-AF65-F5344CB8AC3E}">
        <p14:creationId xmlns:p14="http://schemas.microsoft.com/office/powerpoint/2010/main" val="3354196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6286F-3A1F-4137-957B-2D51A7770220}"/>
              </a:ext>
            </a:extLst>
          </p:cNvPr>
          <p:cNvPicPr>
            <a:picLocks noChangeAspect="1"/>
          </p:cNvPicPr>
          <p:nvPr/>
        </p:nvPicPr>
        <p:blipFill>
          <a:blip r:embed="rId2"/>
          <a:stretch>
            <a:fillRect/>
          </a:stretch>
        </p:blipFill>
        <p:spPr>
          <a:xfrm>
            <a:off x="1065854" y="665825"/>
            <a:ext cx="10182154" cy="5593291"/>
          </a:xfrm>
          <a:prstGeom prst="rect">
            <a:avLst/>
          </a:prstGeom>
        </p:spPr>
      </p:pic>
    </p:spTree>
    <p:extLst>
      <p:ext uri="{BB962C8B-B14F-4D97-AF65-F5344CB8AC3E}">
        <p14:creationId xmlns:p14="http://schemas.microsoft.com/office/powerpoint/2010/main" val="318180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A6028E-77F4-4823-AB8F-965413F524E4}"/>
              </a:ext>
            </a:extLst>
          </p:cNvPr>
          <p:cNvPicPr>
            <a:picLocks noChangeAspect="1"/>
          </p:cNvPicPr>
          <p:nvPr/>
        </p:nvPicPr>
        <p:blipFill>
          <a:blip r:embed="rId2"/>
          <a:stretch>
            <a:fillRect/>
          </a:stretch>
        </p:blipFill>
        <p:spPr>
          <a:xfrm>
            <a:off x="956982" y="621437"/>
            <a:ext cx="10237411" cy="5592932"/>
          </a:xfrm>
          <a:prstGeom prst="rect">
            <a:avLst/>
          </a:prstGeom>
        </p:spPr>
      </p:pic>
    </p:spTree>
    <p:extLst>
      <p:ext uri="{BB962C8B-B14F-4D97-AF65-F5344CB8AC3E}">
        <p14:creationId xmlns:p14="http://schemas.microsoft.com/office/powerpoint/2010/main" val="180472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FF339-7FA4-4D76-8883-9E87BAFCBD7D}"/>
              </a:ext>
            </a:extLst>
          </p:cNvPr>
          <p:cNvPicPr>
            <a:picLocks noChangeAspect="1"/>
          </p:cNvPicPr>
          <p:nvPr/>
        </p:nvPicPr>
        <p:blipFill>
          <a:blip r:embed="rId2"/>
          <a:stretch>
            <a:fillRect/>
          </a:stretch>
        </p:blipFill>
        <p:spPr>
          <a:xfrm>
            <a:off x="1323547" y="346229"/>
            <a:ext cx="9400678" cy="6072378"/>
          </a:xfrm>
          <a:prstGeom prst="rect">
            <a:avLst/>
          </a:prstGeom>
        </p:spPr>
      </p:pic>
    </p:spTree>
    <p:extLst>
      <p:ext uri="{BB962C8B-B14F-4D97-AF65-F5344CB8AC3E}">
        <p14:creationId xmlns:p14="http://schemas.microsoft.com/office/powerpoint/2010/main" val="3976825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516B15-B35F-485D-99A7-CBEE521C32DD}"/>
              </a:ext>
            </a:extLst>
          </p:cNvPr>
          <p:cNvPicPr>
            <a:picLocks noChangeAspect="1"/>
          </p:cNvPicPr>
          <p:nvPr/>
        </p:nvPicPr>
        <p:blipFill>
          <a:blip r:embed="rId2"/>
          <a:stretch>
            <a:fillRect/>
          </a:stretch>
        </p:blipFill>
        <p:spPr>
          <a:xfrm>
            <a:off x="1726283" y="363984"/>
            <a:ext cx="8731612" cy="6124543"/>
          </a:xfrm>
          <a:prstGeom prst="rect">
            <a:avLst/>
          </a:prstGeom>
        </p:spPr>
      </p:pic>
    </p:spTree>
    <p:extLst>
      <p:ext uri="{BB962C8B-B14F-4D97-AF65-F5344CB8AC3E}">
        <p14:creationId xmlns:p14="http://schemas.microsoft.com/office/powerpoint/2010/main" val="3474323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BCCB9D-AFB1-41DE-BD68-6F365DB80216}"/>
              </a:ext>
            </a:extLst>
          </p:cNvPr>
          <p:cNvPicPr>
            <a:picLocks noChangeAspect="1"/>
          </p:cNvPicPr>
          <p:nvPr/>
        </p:nvPicPr>
        <p:blipFill>
          <a:blip r:embed="rId2"/>
          <a:stretch>
            <a:fillRect/>
          </a:stretch>
        </p:blipFill>
        <p:spPr>
          <a:xfrm>
            <a:off x="1336249" y="284085"/>
            <a:ext cx="9512264" cy="6285048"/>
          </a:xfrm>
          <a:prstGeom prst="rect">
            <a:avLst/>
          </a:prstGeom>
        </p:spPr>
      </p:pic>
    </p:spTree>
    <p:extLst>
      <p:ext uri="{BB962C8B-B14F-4D97-AF65-F5344CB8AC3E}">
        <p14:creationId xmlns:p14="http://schemas.microsoft.com/office/powerpoint/2010/main" val="1692173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E7BBD-0B9C-438A-B92D-624D1F6BCD77}"/>
              </a:ext>
            </a:extLst>
          </p:cNvPr>
          <p:cNvPicPr>
            <a:picLocks noChangeAspect="1"/>
          </p:cNvPicPr>
          <p:nvPr/>
        </p:nvPicPr>
        <p:blipFill>
          <a:blip r:embed="rId2"/>
          <a:stretch>
            <a:fillRect/>
          </a:stretch>
        </p:blipFill>
        <p:spPr>
          <a:xfrm>
            <a:off x="1580225" y="276559"/>
            <a:ext cx="9052561" cy="6319550"/>
          </a:xfrm>
          <a:prstGeom prst="rect">
            <a:avLst/>
          </a:prstGeom>
        </p:spPr>
      </p:pic>
    </p:spTree>
    <p:extLst>
      <p:ext uri="{BB962C8B-B14F-4D97-AF65-F5344CB8AC3E}">
        <p14:creationId xmlns:p14="http://schemas.microsoft.com/office/powerpoint/2010/main" val="158514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B87-4C4F-441C-961D-4CAA9E114712}"/>
              </a:ext>
            </a:extLst>
          </p:cNvPr>
          <p:cNvSpPr>
            <a:spLocks noGrp="1"/>
          </p:cNvSpPr>
          <p:nvPr>
            <p:ph type="title"/>
          </p:nvPr>
        </p:nvSpPr>
        <p:spPr/>
        <p:txBody>
          <a:bodyPr vert="horz" lIns="91440" tIns="45720" rIns="91440" bIns="45720" rtlCol="0" anchor="ctr">
            <a:normAutofit/>
          </a:bodyPr>
          <a:lstStyle/>
          <a:p>
            <a:r>
              <a:rPr lang="en-US" sz="3600" dirty="0">
                <a:solidFill>
                  <a:schemeClr val="accent1">
                    <a:lumMod val="75000"/>
                  </a:schemeClr>
                </a:solidFill>
              </a:rPr>
              <a:t>Four Steps for preparing an application</a:t>
            </a:r>
          </a:p>
        </p:txBody>
      </p:sp>
      <p:pic>
        <p:nvPicPr>
          <p:cNvPr id="4" name="Picture 3">
            <a:extLst>
              <a:ext uri="{FF2B5EF4-FFF2-40B4-BE49-F238E27FC236}">
                <a16:creationId xmlns:a16="http://schemas.microsoft.com/office/drawing/2014/main" id="{5E25DDF1-C29D-48A1-9F76-3B827E0A8145}"/>
              </a:ext>
            </a:extLst>
          </p:cNvPr>
          <p:cNvPicPr>
            <a:picLocks noChangeAspect="1"/>
          </p:cNvPicPr>
          <p:nvPr/>
        </p:nvPicPr>
        <p:blipFill>
          <a:blip r:embed="rId2"/>
          <a:stretch>
            <a:fillRect/>
          </a:stretch>
        </p:blipFill>
        <p:spPr>
          <a:xfrm>
            <a:off x="799100" y="2006352"/>
            <a:ext cx="10742541" cy="2885243"/>
          </a:xfrm>
          <a:prstGeom prst="rect">
            <a:avLst/>
          </a:prstGeom>
        </p:spPr>
      </p:pic>
    </p:spTree>
    <p:extLst>
      <p:ext uri="{BB962C8B-B14F-4D97-AF65-F5344CB8AC3E}">
        <p14:creationId xmlns:p14="http://schemas.microsoft.com/office/powerpoint/2010/main" val="2489546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BE8F1-2EED-4825-9612-C769F468419E}"/>
              </a:ext>
            </a:extLst>
          </p:cNvPr>
          <p:cNvPicPr>
            <a:picLocks noChangeAspect="1"/>
          </p:cNvPicPr>
          <p:nvPr/>
        </p:nvPicPr>
        <p:blipFill>
          <a:blip r:embed="rId2"/>
          <a:stretch>
            <a:fillRect/>
          </a:stretch>
        </p:blipFill>
        <p:spPr>
          <a:xfrm>
            <a:off x="1606858" y="146804"/>
            <a:ext cx="8939814" cy="6536266"/>
          </a:xfrm>
          <a:prstGeom prst="rect">
            <a:avLst/>
          </a:prstGeom>
        </p:spPr>
      </p:pic>
    </p:spTree>
    <p:extLst>
      <p:ext uri="{BB962C8B-B14F-4D97-AF65-F5344CB8AC3E}">
        <p14:creationId xmlns:p14="http://schemas.microsoft.com/office/powerpoint/2010/main" val="2351215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922A3-3FD5-4BD7-89E9-CEABD9CDB1A0}"/>
              </a:ext>
            </a:extLst>
          </p:cNvPr>
          <p:cNvPicPr>
            <a:picLocks noChangeAspect="1"/>
          </p:cNvPicPr>
          <p:nvPr/>
        </p:nvPicPr>
        <p:blipFill>
          <a:blip r:embed="rId2"/>
          <a:stretch>
            <a:fillRect/>
          </a:stretch>
        </p:blipFill>
        <p:spPr>
          <a:xfrm>
            <a:off x="1384917" y="277788"/>
            <a:ext cx="9294920" cy="6217309"/>
          </a:xfrm>
          <a:prstGeom prst="rect">
            <a:avLst/>
          </a:prstGeom>
        </p:spPr>
      </p:pic>
    </p:spTree>
    <p:extLst>
      <p:ext uri="{BB962C8B-B14F-4D97-AF65-F5344CB8AC3E}">
        <p14:creationId xmlns:p14="http://schemas.microsoft.com/office/powerpoint/2010/main" val="468007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7A7B3-1513-4C38-AFCC-CE28FE6C1D65}"/>
              </a:ext>
            </a:extLst>
          </p:cNvPr>
          <p:cNvPicPr>
            <a:picLocks noChangeAspect="1"/>
          </p:cNvPicPr>
          <p:nvPr/>
        </p:nvPicPr>
        <p:blipFill>
          <a:blip r:embed="rId2"/>
          <a:stretch>
            <a:fillRect/>
          </a:stretch>
        </p:blipFill>
        <p:spPr>
          <a:xfrm>
            <a:off x="1478639" y="355108"/>
            <a:ext cx="9574060" cy="6373692"/>
          </a:xfrm>
          <a:prstGeom prst="rect">
            <a:avLst/>
          </a:prstGeom>
        </p:spPr>
      </p:pic>
    </p:spTree>
    <p:extLst>
      <p:ext uri="{BB962C8B-B14F-4D97-AF65-F5344CB8AC3E}">
        <p14:creationId xmlns:p14="http://schemas.microsoft.com/office/powerpoint/2010/main" val="3553112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2F949E-718D-4F44-A5CB-6ED59C6BBBD0}"/>
              </a:ext>
            </a:extLst>
          </p:cNvPr>
          <p:cNvPicPr>
            <a:picLocks noChangeAspect="1"/>
          </p:cNvPicPr>
          <p:nvPr/>
        </p:nvPicPr>
        <p:blipFill>
          <a:blip r:embed="rId2"/>
          <a:stretch>
            <a:fillRect/>
          </a:stretch>
        </p:blipFill>
        <p:spPr>
          <a:xfrm>
            <a:off x="1424745" y="346229"/>
            <a:ext cx="9370501" cy="6184015"/>
          </a:xfrm>
          <a:prstGeom prst="rect">
            <a:avLst/>
          </a:prstGeom>
        </p:spPr>
      </p:pic>
    </p:spTree>
    <p:extLst>
      <p:ext uri="{BB962C8B-B14F-4D97-AF65-F5344CB8AC3E}">
        <p14:creationId xmlns:p14="http://schemas.microsoft.com/office/powerpoint/2010/main" val="2353964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FE2375-B404-492C-9495-02FF5783206B}"/>
              </a:ext>
            </a:extLst>
          </p:cNvPr>
          <p:cNvPicPr>
            <a:picLocks noChangeAspect="1"/>
          </p:cNvPicPr>
          <p:nvPr/>
        </p:nvPicPr>
        <p:blipFill>
          <a:blip r:embed="rId2"/>
          <a:stretch>
            <a:fillRect/>
          </a:stretch>
        </p:blipFill>
        <p:spPr>
          <a:xfrm>
            <a:off x="968711" y="681037"/>
            <a:ext cx="6614733" cy="624894"/>
          </a:xfrm>
          <a:prstGeom prst="rect">
            <a:avLst/>
          </a:prstGeom>
        </p:spPr>
      </p:pic>
      <p:pic>
        <p:nvPicPr>
          <p:cNvPr id="5" name="Picture 4">
            <a:extLst>
              <a:ext uri="{FF2B5EF4-FFF2-40B4-BE49-F238E27FC236}">
                <a16:creationId xmlns:a16="http://schemas.microsoft.com/office/drawing/2014/main" id="{96FEFA34-3E37-43D1-8021-C5A1F213D2A2}"/>
              </a:ext>
            </a:extLst>
          </p:cNvPr>
          <p:cNvPicPr>
            <a:picLocks noChangeAspect="1"/>
          </p:cNvPicPr>
          <p:nvPr/>
        </p:nvPicPr>
        <p:blipFill>
          <a:blip r:embed="rId3"/>
          <a:stretch>
            <a:fillRect/>
          </a:stretch>
        </p:blipFill>
        <p:spPr>
          <a:xfrm>
            <a:off x="1726376" y="1976233"/>
            <a:ext cx="9273135" cy="4200730"/>
          </a:xfrm>
          <a:prstGeom prst="rect">
            <a:avLst/>
          </a:prstGeom>
        </p:spPr>
      </p:pic>
    </p:spTree>
    <p:extLst>
      <p:ext uri="{BB962C8B-B14F-4D97-AF65-F5344CB8AC3E}">
        <p14:creationId xmlns:p14="http://schemas.microsoft.com/office/powerpoint/2010/main" val="3939564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CBAA6-52CF-45CB-959F-08873E176877}"/>
              </a:ext>
            </a:extLst>
          </p:cNvPr>
          <p:cNvPicPr>
            <a:picLocks noChangeAspect="1"/>
          </p:cNvPicPr>
          <p:nvPr/>
        </p:nvPicPr>
        <p:blipFill>
          <a:blip r:embed="rId2"/>
          <a:stretch>
            <a:fillRect/>
          </a:stretch>
        </p:blipFill>
        <p:spPr>
          <a:xfrm>
            <a:off x="1225119" y="163295"/>
            <a:ext cx="9499106" cy="6368720"/>
          </a:xfrm>
          <a:prstGeom prst="rect">
            <a:avLst/>
          </a:prstGeom>
        </p:spPr>
      </p:pic>
    </p:spTree>
    <p:extLst>
      <p:ext uri="{BB962C8B-B14F-4D97-AF65-F5344CB8AC3E}">
        <p14:creationId xmlns:p14="http://schemas.microsoft.com/office/powerpoint/2010/main" val="1485101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AE774-C156-4DE0-9D61-E65F2C5EC8C1}"/>
              </a:ext>
            </a:extLst>
          </p:cNvPr>
          <p:cNvPicPr>
            <a:picLocks noChangeAspect="1"/>
          </p:cNvPicPr>
          <p:nvPr/>
        </p:nvPicPr>
        <p:blipFill>
          <a:blip r:embed="rId2"/>
          <a:stretch>
            <a:fillRect/>
          </a:stretch>
        </p:blipFill>
        <p:spPr>
          <a:xfrm>
            <a:off x="756353" y="443883"/>
            <a:ext cx="10321992" cy="5770486"/>
          </a:xfrm>
          <a:prstGeom prst="rect">
            <a:avLst/>
          </a:prstGeom>
        </p:spPr>
      </p:pic>
    </p:spTree>
    <p:extLst>
      <p:ext uri="{BB962C8B-B14F-4D97-AF65-F5344CB8AC3E}">
        <p14:creationId xmlns:p14="http://schemas.microsoft.com/office/powerpoint/2010/main" val="2324477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1B21C-0725-4CCE-88E4-1DCD77F60492}"/>
              </a:ext>
            </a:extLst>
          </p:cNvPr>
          <p:cNvPicPr>
            <a:picLocks noChangeAspect="1"/>
          </p:cNvPicPr>
          <p:nvPr/>
        </p:nvPicPr>
        <p:blipFill>
          <a:blip r:embed="rId2"/>
          <a:stretch>
            <a:fillRect/>
          </a:stretch>
        </p:blipFill>
        <p:spPr>
          <a:xfrm>
            <a:off x="1597982" y="189406"/>
            <a:ext cx="8948690" cy="6445086"/>
          </a:xfrm>
          <a:prstGeom prst="rect">
            <a:avLst/>
          </a:prstGeom>
        </p:spPr>
      </p:pic>
    </p:spTree>
    <p:extLst>
      <p:ext uri="{BB962C8B-B14F-4D97-AF65-F5344CB8AC3E}">
        <p14:creationId xmlns:p14="http://schemas.microsoft.com/office/powerpoint/2010/main" val="757933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0C8BA-819D-435F-92EF-0A95542FD43A}"/>
              </a:ext>
            </a:extLst>
          </p:cNvPr>
          <p:cNvPicPr>
            <a:picLocks noChangeAspect="1"/>
          </p:cNvPicPr>
          <p:nvPr/>
        </p:nvPicPr>
        <p:blipFill>
          <a:blip r:embed="rId2"/>
          <a:stretch>
            <a:fillRect/>
          </a:stretch>
        </p:blipFill>
        <p:spPr>
          <a:xfrm>
            <a:off x="1434046" y="257451"/>
            <a:ext cx="9272424" cy="6308071"/>
          </a:xfrm>
          <a:prstGeom prst="rect">
            <a:avLst/>
          </a:prstGeom>
        </p:spPr>
      </p:pic>
    </p:spTree>
    <p:extLst>
      <p:ext uri="{BB962C8B-B14F-4D97-AF65-F5344CB8AC3E}">
        <p14:creationId xmlns:p14="http://schemas.microsoft.com/office/powerpoint/2010/main" val="3878601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E4F2C-170C-4400-AE78-831B6ACFD76F}"/>
              </a:ext>
            </a:extLst>
          </p:cNvPr>
          <p:cNvPicPr>
            <a:picLocks noChangeAspect="1"/>
          </p:cNvPicPr>
          <p:nvPr/>
        </p:nvPicPr>
        <p:blipFill>
          <a:blip r:embed="rId2"/>
          <a:stretch>
            <a:fillRect/>
          </a:stretch>
        </p:blipFill>
        <p:spPr>
          <a:xfrm>
            <a:off x="765434" y="443883"/>
            <a:ext cx="10415410" cy="5832630"/>
          </a:xfrm>
          <a:prstGeom prst="rect">
            <a:avLst/>
          </a:prstGeom>
        </p:spPr>
      </p:pic>
    </p:spTree>
    <p:extLst>
      <p:ext uri="{BB962C8B-B14F-4D97-AF65-F5344CB8AC3E}">
        <p14:creationId xmlns:p14="http://schemas.microsoft.com/office/powerpoint/2010/main" val="426843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40A7-AB47-4342-824E-3D7CBD5A54E0}"/>
              </a:ext>
            </a:extLst>
          </p:cNvPr>
          <p:cNvSpPr>
            <a:spLocks noGrp="1"/>
          </p:cNvSpPr>
          <p:nvPr>
            <p:ph type="title"/>
          </p:nvPr>
        </p:nvSpPr>
        <p:spPr>
          <a:xfrm>
            <a:off x="758301" y="178694"/>
            <a:ext cx="10515600" cy="1325563"/>
          </a:xfrm>
        </p:spPr>
        <p:txBody>
          <a:bodyPr vert="horz" lIns="91440" tIns="45720" rIns="91440" bIns="45720" rtlCol="0" anchor="ctr">
            <a:normAutofit/>
          </a:bodyPr>
          <a:lstStyle/>
          <a:p>
            <a:r>
              <a:rPr lang="en-US" sz="3600" dirty="0">
                <a:solidFill>
                  <a:schemeClr val="accent1">
                    <a:lumMod val="75000"/>
                  </a:schemeClr>
                </a:solidFill>
              </a:rPr>
              <a:t>DB Program Contract</a:t>
            </a:r>
          </a:p>
        </p:txBody>
      </p:sp>
      <p:sp>
        <p:nvSpPr>
          <p:cNvPr id="3" name="Content Placeholder 2">
            <a:extLst>
              <a:ext uri="{FF2B5EF4-FFF2-40B4-BE49-F238E27FC236}">
                <a16:creationId xmlns:a16="http://schemas.microsoft.com/office/drawing/2014/main" id="{EC6997B0-CE51-49CC-810F-54B88F704F8B}"/>
              </a:ext>
            </a:extLst>
          </p:cNvPr>
          <p:cNvSpPr>
            <a:spLocks noGrp="1"/>
          </p:cNvSpPr>
          <p:nvPr>
            <p:ph idx="1"/>
          </p:nvPr>
        </p:nvSpPr>
        <p:spPr>
          <a:xfrm>
            <a:off x="527482" y="1504257"/>
            <a:ext cx="5376169" cy="4255579"/>
          </a:xfrm>
        </p:spPr>
        <p:txBody>
          <a:bodyPr>
            <a:normAutofit fontScale="92500" lnSpcReduction="20000"/>
          </a:bodyPr>
          <a:lstStyle/>
          <a:p>
            <a:r>
              <a:rPr lang="en-US" sz="3200" dirty="0">
                <a:latin typeface="Arabic Typesetting" panose="03020402040406030203" pitchFamily="66" charset="-78"/>
                <a:cs typeface="Arabic Typesetting" panose="03020402040406030203" pitchFamily="66" charset="-78"/>
              </a:rPr>
              <a:t>Functional Requirements</a:t>
            </a:r>
          </a:p>
          <a:p>
            <a:pPr lvl="1"/>
            <a:r>
              <a:rPr lang="en-US" sz="2800" dirty="0">
                <a:latin typeface="Arabic Typesetting" panose="03020402040406030203" pitchFamily="66" charset="-78"/>
                <a:cs typeface="Arabic Typesetting" panose="03020402040406030203" pitchFamily="66" charset="-78"/>
              </a:rPr>
              <a:t>Description</a:t>
            </a:r>
          </a:p>
          <a:p>
            <a:pPr lvl="1"/>
            <a:r>
              <a:rPr lang="en-US" sz="2800" dirty="0">
                <a:latin typeface="Arabic Typesetting" panose="03020402040406030203" pitchFamily="66" charset="-78"/>
                <a:cs typeface="Arabic Typesetting" panose="03020402040406030203" pitchFamily="66" charset="-78"/>
              </a:rPr>
              <a:t>Parameters</a:t>
            </a:r>
          </a:p>
          <a:p>
            <a:pPr lvl="2"/>
            <a:r>
              <a:rPr lang="en-US" sz="2400" dirty="0">
                <a:latin typeface="Arabic Typesetting" panose="03020402040406030203" pitchFamily="66" charset="-78"/>
                <a:cs typeface="Arabic Typesetting" panose="03020402040406030203" pitchFamily="66" charset="-78"/>
              </a:rPr>
              <a:t>IN/OUT/INOUT</a:t>
            </a:r>
          </a:p>
          <a:p>
            <a:pPr lvl="2"/>
            <a:r>
              <a:rPr lang="en-US" sz="2400" dirty="0">
                <a:latin typeface="Arabic Typesetting" panose="03020402040406030203" pitchFamily="66" charset="-78"/>
                <a:cs typeface="Arabic Typesetting" panose="03020402040406030203" pitchFamily="66" charset="-78"/>
              </a:rPr>
              <a:t>Names</a:t>
            </a:r>
          </a:p>
          <a:p>
            <a:pPr lvl="2"/>
            <a:r>
              <a:rPr lang="en-US" sz="2400" dirty="0">
                <a:latin typeface="Arabic Typesetting" panose="03020402040406030203" pitchFamily="66" charset="-78"/>
                <a:cs typeface="Arabic Typesetting" panose="03020402040406030203" pitchFamily="66" charset="-78"/>
              </a:rPr>
              <a:t>Data Types*</a:t>
            </a:r>
          </a:p>
          <a:p>
            <a:pPr lvl="2"/>
            <a:r>
              <a:rPr lang="en-US" sz="2400" dirty="0">
                <a:latin typeface="Arabic Typesetting" panose="03020402040406030203" pitchFamily="66" charset="-78"/>
                <a:cs typeface="Arabic Typesetting" panose="03020402040406030203" pitchFamily="66" charset="-78"/>
              </a:rPr>
              <a:t>Allowable Values and their meaning</a:t>
            </a:r>
          </a:p>
          <a:p>
            <a:pPr lvl="2"/>
            <a:r>
              <a:rPr lang="en-US" sz="2400" dirty="0">
                <a:latin typeface="Arabic Typesetting" panose="03020402040406030203" pitchFamily="66" charset="-78"/>
                <a:cs typeface="Arabic Typesetting" panose="03020402040406030203" pitchFamily="66" charset="-78"/>
              </a:rPr>
              <a:t>By reference or by value</a:t>
            </a:r>
          </a:p>
          <a:p>
            <a:pPr lvl="1"/>
            <a:r>
              <a:rPr lang="en-US" sz="2800" dirty="0">
                <a:latin typeface="Arabic Typesetting" panose="03020402040406030203" pitchFamily="66" charset="-78"/>
                <a:cs typeface="Arabic Typesetting" panose="03020402040406030203" pitchFamily="66" charset="-78"/>
              </a:rPr>
              <a:t>Return Value</a:t>
            </a:r>
          </a:p>
          <a:p>
            <a:pPr lvl="2"/>
            <a:r>
              <a:rPr lang="en-US" sz="2400" dirty="0">
                <a:latin typeface="Arabic Typesetting" panose="03020402040406030203" pitchFamily="66" charset="-78"/>
                <a:cs typeface="Arabic Typesetting" panose="03020402040406030203" pitchFamily="66" charset="-78"/>
              </a:rPr>
              <a:t>Type</a:t>
            </a:r>
          </a:p>
          <a:p>
            <a:pPr lvl="2"/>
            <a:r>
              <a:rPr lang="en-US" sz="2400" dirty="0">
                <a:latin typeface="Arabic Typesetting" panose="03020402040406030203" pitchFamily="66" charset="-78"/>
                <a:cs typeface="Arabic Typesetting" panose="03020402040406030203" pitchFamily="66" charset="-78"/>
              </a:rPr>
              <a:t>Allowable values and their meaning</a:t>
            </a:r>
          </a:p>
          <a:p>
            <a:pPr lvl="1"/>
            <a:r>
              <a:rPr lang="en-US" sz="2800" dirty="0">
                <a:latin typeface="Arabic Typesetting" panose="03020402040406030203" pitchFamily="66" charset="-78"/>
                <a:cs typeface="Arabic Typesetting" panose="03020402040406030203" pitchFamily="66" charset="-78"/>
              </a:rPr>
              <a:t>Exceptions and Error Codes</a:t>
            </a:r>
          </a:p>
        </p:txBody>
      </p:sp>
      <p:sp>
        <p:nvSpPr>
          <p:cNvPr id="4" name="TextBox 3">
            <a:extLst>
              <a:ext uri="{FF2B5EF4-FFF2-40B4-BE49-F238E27FC236}">
                <a16:creationId xmlns:a16="http://schemas.microsoft.com/office/drawing/2014/main" id="{7B592D74-ECF6-4711-8EAC-D16DF7E7F286}"/>
              </a:ext>
            </a:extLst>
          </p:cNvPr>
          <p:cNvSpPr txBox="1"/>
          <p:nvPr/>
        </p:nvSpPr>
        <p:spPr>
          <a:xfrm>
            <a:off x="314417" y="6216141"/>
            <a:ext cx="6805474" cy="307777"/>
          </a:xfrm>
          <a:prstGeom prst="rect">
            <a:avLst/>
          </a:prstGeom>
          <a:noFill/>
        </p:spPr>
        <p:txBody>
          <a:bodyPr wrap="square" rtlCol="0">
            <a:spAutoFit/>
          </a:bodyPr>
          <a:lstStyle/>
          <a:p>
            <a:r>
              <a:rPr lang="en-US" sz="1400" dirty="0">
                <a:latin typeface="Arabic Typesetting" panose="03020402040406030203" pitchFamily="66" charset="-78"/>
                <a:cs typeface="Arabic Typesetting" panose="03020402040406030203" pitchFamily="66" charset="-78"/>
              </a:rPr>
              <a:t>* For data types use &lt;TABLE_NAME&gt;.&lt;COLUMN_NAME&gt;%TYPE or SUBTYPES rather than hard-coded lengths</a:t>
            </a:r>
          </a:p>
        </p:txBody>
      </p:sp>
      <p:sp>
        <p:nvSpPr>
          <p:cNvPr id="5" name="Content Placeholder 2">
            <a:extLst>
              <a:ext uri="{FF2B5EF4-FFF2-40B4-BE49-F238E27FC236}">
                <a16:creationId xmlns:a16="http://schemas.microsoft.com/office/drawing/2014/main" id="{51C344CB-871C-4C59-BD74-23B256214E31}"/>
              </a:ext>
            </a:extLst>
          </p:cNvPr>
          <p:cNvSpPr txBox="1">
            <a:spLocks/>
          </p:cNvSpPr>
          <p:nvPr/>
        </p:nvSpPr>
        <p:spPr>
          <a:xfrm>
            <a:off x="6361610" y="1505734"/>
            <a:ext cx="5376169" cy="425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Arabic Typesetting" panose="03020402040406030203" pitchFamily="66" charset="-78"/>
                <a:cs typeface="Arabic Typesetting" panose="03020402040406030203" pitchFamily="66" charset="-78"/>
              </a:rPr>
              <a:t>Non-Functional Requirements</a:t>
            </a:r>
            <a:endParaRPr lang="en-US" sz="2800" dirty="0">
              <a:latin typeface="Arabic Typesetting" panose="03020402040406030203" pitchFamily="66" charset="-78"/>
              <a:cs typeface="Arabic Typesetting" panose="03020402040406030203" pitchFamily="66" charset="-78"/>
            </a:endParaRPr>
          </a:p>
          <a:p>
            <a:pPr lvl="1"/>
            <a:r>
              <a:rPr lang="en-US" sz="2800" dirty="0">
                <a:latin typeface="Arabic Typesetting" panose="03020402040406030203" pitchFamily="66" charset="-78"/>
                <a:cs typeface="Arabic Typesetting" panose="03020402040406030203" pitchFamily="66" charset="-78"/>
              </a:rPr>
              <a:t>Expected Call Rate</a:t>
            </a:r>
          </a:p>
          <a:p>
            <a:pPr lvl="1"/>
            <a:r>
              <a:rPr lang="en-US" sz="2800" dirty="0">
                <a:latin typeface="Arabic Typesetting" panose="03020402040406030203" pitchFamily="66" charset="-78"/>
                <a:cs typeface="Arabic Typesetting" panose="03020402040406030203" pitchFamily="66" charset="-78"/>
              </a:rPr>
              <a:t>Expected Data Volume</a:t>
            </a:r>
          </a:p>
          <a:p>
            <a:pPr lvl="1"/>
            <a:r>
              <a:rPr lang="en-US" sz="2800" dirty="0">
                <a:latin typeface="Arabic Typesetting" panose="03020402040406030203" pitchFamily="66" charset="-78"/>
                <a:cs typeface="Arabic Typesetting" panose="03020402040406030203" pitchFamily="66" charset="-78"/>
              </a:rPr>
              <a:t>Synch/</a:t>
            </a:r>
            <a:r>
              <a:rPr lang="en-US" sz="2800" dirty="0" err="1">
                <a:latin typeface="Arabic Typesetting" panose="03020402040406030203" pitchFamily="66" charset="-78"/>
                <a:cs typeface="Arabic Typesetting" panose="03020402040406030203" pitchFamily="66" charset="-78"/>
              </a:rPr>
              <a:t>Asynch</a:t>
            </a:r>
            <a:endParaRPr lang="en-US" sz="2800" dirty="0">
              <a:latin typeface="Arabic Typesetting" panose="03020402040406030203" pitchFamily="66" charset="-78"/>
              <a:cs typeface="Arabic Typesetting" panose="03020402040406030203" pitchFamily="66" charset="-78"/>
            </a:endParaRPr>
          </a:p>
          <a:p>
            <a:pPr lvl="1"/>
            <a:r>
              <a:rPr lang="en-US" sz="2800" dirty="0">
                <a:latin typeface="Arabic Typesetting" panose="03020402040406030203" pitchFamily="66" charset="-78"/>
                <a:cs typeface="Arabic Typesetting" panose="03020402040406030203" pitchFamily="66" charset="-78"/>
              </a:rPr>
              <a:t>Interactive (online) / Batch</a:t>
            </a:r>
          </a:p>
          <a:p>
            <a:pPr lvl="1"/>
            <a:r>
              <a:rPr lang="en-US" sz="2800" dirty="0">
                <a:latin typeface="Arabic Typesetting" panose="03020402040406030203" pitchFamily="66" charset="-78"/>
                <a:cs typeface="Arabic Typesetting" panose="03020402040406030203" pitchFamily="66" charset="-78"/>
              </a:rPr>
              <a:t>Required response time</a:t>
            </a:r>
          </a:p>
          <a:p>
            <a:pPr lvl="1"/>
            <a:r>
              <a:rPr lang="en-US" sz="2800" dirty="0">
                <a:latin typeface="Arabic Typesetting" panose="03020402040406030203" pitchFamily="66" charset="-78"/>
                <a:cs typeface="Arabic Typesetting" panose="03020402040406030203" pitchFamily="66" charset="-78"/>
              </a:rPr>
              <a:t>Parallel Execution and Concurrency</a:t>
            </a:r>
          </a:p>
          <a:p>
            <a:pPr lvl="1"/>
            <a:endParaRPr lang="en-US" sz="2800" dirty="0">
              <a:latin typeface="Arabic Typesetting" panose="03020402040406030203" pitchFamily="66" charset="-78"/>
              <a:cs typeface="Arabic Typesetting" panose="03020402040406030203" pitchFamily="66" charset="-78"/>
            </a:endParaRPr>
          </a:p>
          <a:p>
            <a:pPr lvl="1"/>
            <a:endParaRPr lang="en-US" sz="28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20279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210950-736B-4FAD-AD50-64A2563E9CA1}"/>
              </a:ext>
            </a:extLst>
          </p:cNvPr>
          <p:cNvPicPr>
            <a:picLocks noChangeAspect="1"/>
          </p:cNvPicPr>
          <p:nvPr/>
        </p:nvPicPr>
        <p:blipFill>
          <a:blip r:embed="rId2"/>
          <a:stretch>
            <a:fillRect/>
          </a:stretch>
        </p:blipFill>
        <p:spPr>
          <a:xfrm>
            <a:off x="1410724" y="266330"/>
            <a:ext cx="9337672" cy="6303146"/>
          </a:xfrm>
          <a:prstGeom prst="rect">
            <a:avLst/>
          </a:prstGeom>
        </p:spPr>
      </p:pic>
    </p:spTree>
    <p:extLst>
      <p:ext uri="{BB962C8B-B14F-4D97-AF65-F5344CB8AC3E}">
        <p14:creationId xmlns:p14="http://schemas.microsoft.com/office/powerpoint/2010/main" val="1585664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820E7-FABD-45C0-AFF1-8A91E694086A}"/>
              </a:ext>
            </a:extLst>
          </p:cNvPr>
          <p:cNvPicPr>
            <a:picLocks noChangeAspect="1"/>
          </p:cNvPicPr>
          <p:nvPr/>
        </p:nvPicPr>
        <p:blipFill>
          <a:blip r:embed="rId2"/>
          <a:stretch>
            <a:fillRect/>
          </a:stretch>
        </p:blipFill>
        <p:spPr>
          <a:xfrm>
            <a:off x="1526960" y="313744"/>
            <a:ext cx="9096948" cy="6202465"/>
          </a:xfrm>
          <a:prstGeom prst="rect">
            <a:avLst/>
          </a:prstGeom>
        </p:spPr>
      </p:pic>
    </p:spTree>
    <p:extLst>
      <p:ext uri="{BB962C8B-B14F-4D97-AF65-F5344CB8AC3E}">
        <p14:creationId xmlns:p14="http://schemas.microsoft.com/office/powerpoint/2010/main" val="833706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92B17-5AD0-4330-9FDD-58D723BEDD31}"/>
              </a:ext>
            </a:extLst>
          </p:cNvPr>
          <p:cNvPicPr>
            <a:picLocks noChangeAspect="1"/>
          </p:cNvPicPr>
          <p:nvPr/>
        </p:nvPicPr>
        <p:blipFill>
          <a:blip r:embed="rId2"/>
          <a:stretch>
            <a:fillRect/>
          </a:stretch>
        </p:blipFill>
        <p:spPr>
          <a:xfrm>
            <a:off x="1884642" y="511032"/>
            <a:ext cx="8413455" cy="3680384"/>
          </a:xfrm>
          <a:prstGeom prst="rect">
            <a:avLst/>
          </a:prstGeom>
        </p:spPr>
      </p:pic>
      <p:pic>
        <p:nvPicPr>
          <p:cNvPr id="5" name="Picture 4">
            <a:extLst>
              <a:ext uri="{FF2B5EF4-FFF2-40B4-BE49-F238E27FC236}">
                <a16:creationId xmlns:a16="http://schemas.microsoft.com/office/drawing/2014/main" id="{126B3585-24CE-4BB6-AA77-0C822B23395A}"/>
              </a:ext>
            </a:extLst>
          </p:cNvPr>
          <p:cNvPicPr>
            <a:picLocks noChangeAspect="1"/>
          </p:cNvPicPr>
          <p:nvPr/>
        </p:nvPicPr>
        <p:blipFill>
          <a:blip r:embed="rId3"/>
          <a:stretch>
            <a:fillRect/>
          </a:stretch>
        </p:blipFill>
        <p:spPr>
          <a:xfrm>
            <a:off x="2739335" y="4249873"/>
            <a:ext cx="6742014" cy="2177695"/>
          </a:xfrm>
          <a:prstGeom prst="rect">
            <a:avLst/>
          </a:prstGeom>
        </p:spPr>
      </p:pic>
    </p:spTree>
    <p:extLst>
      <p:ext uri="{BB962C8B-B14F-4D97-AF65-F5344CB8AC3E}">
        <p14:creationId xmlns:p14="http://schemas.microsoft.com/office/powerpoint/2010/main" val="3841123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282340-9CE0-4F35-AF51-62031D75AE43}"/>
              </a:ext>
            </a:extLst>
          </p:cNvPr>
          <p:cNvPicPr>
            <a:picLocks noChangeAspect="1"/>
          </p:cNvPicPr>
          <p:nvPr/>
        </p:nvPicPr>
        <p:blipFill>
          <a:blip r:embed="rId2"/>
          <a:stretch>
            <a:fillRect/>
          </a:stretch>
        </p:blipFill>
        <p:spPr>
          <a:xfrm>
            <a:off x="577976" y="720643"/>
            <a:ext cx="5052498" cy="472481"/>
          </a:xfrm>
          <a:prstGeom prst="rect">
            <a:avLst/>
          </a:prstGeom>
        </p:spPr>
      </p:pic>
      <p:pic>
        <p:nvPicPr>
          <p:cNvPr id="5" name="Picture 4">
            <a:extLst>
              <a:ext uri="{FF2B5EF4-FFF2-40B4-BE49-F238E27FC236}">
                <a16:creationId xmlns:a16="http://schemas.microsoft.com/office/drawing/2014/main" id="{23C12276-416F-43F0-91E6-2A556784B9D3}"/>
              </a:ext>
            </a:extLst>
          </p:cNvPr>
          <p:cNvPicPr>
            <a:picLocks noChangeAspect="1"/>
          </p:cNvPicPr>
          <p:nvPr/>
        </p:nvPicPr>
        <p:blipFill>
          <a:blip r:embed="rId3"/>
          <a:stretch>
            <a:fillRect/>
          </a:stretch>
        </p:blipFill>
        <p:spPr>
          <a:xfrm>
            <a:off x="2011266" y="1824830"/>
            <a:ext cx="8169468" cy="4241505"/>
          </a:xfrm>
          <a:prstGeom prst="rect">
            <a:avLst/>
          </a:prstGeom>
        </p:spPr>
      </p:pic>
    </p:spTree>
    <p:extLst>
      <p:ext uri="{BB962C8B-B14F-4D97-AF65-F5344CB8AC3E}">
        <p14:creationId xmlns:p14="http://schemas.microsoft.com/office/powerpoint/2010/main" val="1429890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9958A8-9EA6-4340-87CE-CF7A39F8ACC5}"/>
              </a:ext>
            </a:extLst>
          </p:cNvPr>
          <p:cNvPicPr>
            <a:picLocks noChangeAspect="1"/>
          </p:cNvPicPr>
          <p:nvPr/>
        </p:nvPicPr>
        <p:blipFill>
          <a:blip r:embed="rId2"/>
          <a:stretch>
            <a:fillRect/>
          </a:stretch>
        </p:blipFill>
        <p:spPr>
          <a:xfrm>
            <a:off x="1301382" y="275944"/>
            <a:ext cx="9589236" cy="6306111"/>
          </a:xfrm>
          <a:prstGeom prst="rect">
            <a:avLst/>
          </a:prstGeom>
        </p:spPr>
      </p:pic>
    </p:spTree>
    <p:extLst>
      <p:ext uri="{BB962C8B-B14F-4D97-AF65-F5344CB8AC3E}">
        <p14:creationId xmlns:p14="http://schemas.microsoft.com/office/powerpoint/2010/main" val="708070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59312-E4BA-45F3-9340-1BAA58B3E705}"/>
              </a:ext>
            </a:extLst>
          </p:cNvPr>
          <p:cNvPicPr>
            <a:picLocks noChangeAspect="1"/>
          </p:cNvPicPr>
          <p:nvPr/>
        </p:nvPicPr>
        <p:blipFill>
          <a:blip r:embed="rId2"/>
          <a:stretch>
            <a:fillRect/>
          </a:stretch>
        </p:blipFill>
        <p:spPr>
          <a:xfrm>
            <a:off x="1115422" y="238248"/>
            <a:ext cx="9961155" cy="6381503"/>
          </a:xfrm>
          <a:prstGeom prst="rect">
            <a:avLst/>
          </a:prstGeom>
        </p:spPr>
      </p:pic>
    </p:spTree>
    <p:extLst>
      <p:ext uri="{BB962C8B-B14F-4D97-AF65-F5344CB8AC3E}">
        <p14:creationId xmlns:p14="http://schemas.microsoft.com/office/powerpoint/2010/main" val="2520790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5991F9-637B-4073-8A0F-5D9C67E77A2A}"/>
              </a:ext>
            </a:extLst>
          </p:cNvPr>
          <p:cNvPicPr>
            <a:picLocks noChangeAspect="1"/>
          </p:cNvPicPr>
          <p:nvPr/>
        </p:nvPicPr>
        <p:blipFill>
          <a:blip r:embed="rId2"/>
          <a:stretch>
            <a:fillRect/>
          </a:stretch>
        </p:blipFill>
        <p:spPr>
          <a:xfrm>
            <a:off x="1158082" y="401337"/>
            <a:ext cx="9875836" cy="6055325"/>
          </a:xfrm>
          <a:prstGeom prst="rect">
            <a:avLst/>
          </a:prstGeom>
        </p:spPr>
      </p:pic>
    </p:spTree>
    <p:extLst>
      <p:ext uri="{BB962C8B-B14F-4D97-AF65-F5344CB8AC3E}">
        <p14:creationId xmlns:p14="http://schemas.microsoft.com/office/powerpoint/2010/main" val="198809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148B2-000D-4CCD-AD76-B553FE2E5D25}"/>
              </a:ext>
            </a:extLst>
          </p:cNvPr>
          <p:cNvPicPr>
            <a:picLocks noChangeAspect="1"/>
          </p:cNvPicPr>
          <p:nvPr/>
        </p:nvPicPr>
        <p:blipFill>
          <a:blip r:embed="rId2"/>
          <a:stretch>
            <a:fillRect/>
          </a:stretch>
        </p:blipFill>
        <p:spPr>
          <a:xfrm>
            <a:off x="1361681" y="245500"/>
            <a:ext cx="9468638" cy="6367000"/>
          </a:xfrm>
          <a:prstGeom prst="rect">
            <a:avLst/>
          </a:prstGeom>
        </p:spPr>
      </p:pic>
    </p:spTree>
    <p:extLst>
      <p:ext uri="{BB962C8B-B14F-4D97-AF65-F5344CB8AC3E}">
        <p14:creationId xmlns:p14="http://schemas.microsoft.com/office/powerpoint/2010/main" val="2126198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CB80E-490A-465F-8132-0FA23D9B39CB}"/>
              </a:ext>
            </a:extLst>
          </p:cNvPr>
          <p:cNvPicPr>
            <a:picLocks noChangeAspect="1"/>
          </p:cNvPicPr>
          <p:nvPr/>
        </p:nvPicPr>
        <p:blipFill>
          <a:blip r:embed="rId2"/>
          <a:stretch>
            <a:fillRect/>
          </a:stretch>
        </p:blipFill>
        <p:spPr>
          <a:xfrm>
            <a:off x="1431188" y="349239"/>
            <a:ext cx="9329623" cy="6159522"/>
          </a:xfrm>
          <a:prstGeom prst="rect">
            <a:avLst/>
          </a:prstGeom>
        </p:spPr>
      </p:pic>
    </p:spTree>
    <p:extLst>
      <p:ext uri="{BB962C8B-B14F-4D97-AF65-F5344CB8AC3E}">
        <p14:creationId xmlns:p14="http://schemas.microsoft.com/office/powerpoint/2010/main" val="3957649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7C4A7-D07C-4235-B7EF-783D78980DE7}"/>
              </a:ext>
            </a:extLst>
          </p:cNvPr>
          <p:cNvPicPr>
            <a:picLocks noChangeAspect="1"/>
          </p:cNvPicPr>
          <p:nvPr/>
        </p:nvPicPr>
        <p:blipFill>
          <a:blip r:embed="rId2"/>
          <a:stretch>
            <a:fillRect/>
          </a:stretch>
        </p:blipFill>
        <p:spPr>
          <a:xfrm>
            <a:off x="1083383" y="182649"/>
            <a:ext cx="10025233" cy="6492702"/>
          </a:xfrm>
          <a:prstGeom prst="rect">
            <a:avLst/>
          </a:prstGeom>
        </p:spPr>
      </p:pic>
    </p:spTree>
    <p:extLst>
      <p:ext uri="{BB962C8B-B14F-4D97-AF65-F5344CB8AC3E}">
        <p14:creationId xmlns:p14="http://schemas.microsoft.com/office/powerpoint/2010/main" val="239482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solidFill>
                  <a:schemeClr val="accent1">
                    <a:lumMod val="75000"/>
                  </a:schemeClr>
                </a:solidFill>
              </a:rPr>
              <a:t>Database Design Considerations</a:t>
            </a:r>
          </a:p>
        </p:txBody>
      </p:sp>
      <p:sp>
        <p:nvSpPr>
          <p:cNvPr id="3" name="Content Placeholder 2"/>
          <p:cNvSpPr>
            <a:spLocks noGrp="1"/>
          </p:cNvSpPr>
          <p:nvPr>
            <p:ph idx="1"/>
          </p:nvPr>
        </p:nvSpPr>
        <p:spPr/>
        <p:txBody>
          <a:bodyPr>
            <a:normAutofit/>
          </a:bodyPr>
          <a:lstStyle/>
          <a:p>
            <a:r>
              <a:rPr lang="en-US" sz="4000" dirty="0">
                <a:latin typeface="Arabic Typesetting" panose="03020402040406030203" pitchFamily="66" charset="-78"/>
                <a:cs typeface="Arabic Typesetting" panose="03020402040406030203" pitchFamily="66" charset="-78"/>
              </a:rPr>
              <a:t>Involve the DBA from design phase (physical DB Design)</a:t>
            </a:r>
          </a:p>
          <a:p>
            <a:pPr lvl="1"/>
            <a:r>
              <a:rPr lang="en-US" sz="3600" dirty="0">
                <a:latin typeface="Arabic Typesetting" panose="03020402040406030203" pitchFamily="66" charset="-78"/>
                <a:cs typeface="Arabic Typesetting" panose="03020402040406030203" pitchFamily="66" charset="-78"/>
              </a:rPr>
              <a:t>Indexes (B+ tree, bitmap, …)</a:t>
            </a:r>
          </a:p>
          <a:p>
            <a:pPr lvl="1"/>
            <a:r>
              <a:rPr lang="en-US" sz="3600" dirty="0">
                <a:latin typeface="Arabic Typesetting" panose="03020402040406030203" pitchFamily="66" charset="-78"/>
                <a:cs typeface="Arabic Typesetting" panose="03020402040406030203" pitchFamily="66" charset="-78"/>
              </a:rPr>
              <a:t>Partitioning</a:t>
            </a:r>
          </a:p>
          <a:p>
            <a:pPr lvl="1"/>
            <a:r>
              <a:rPr lang="en-US" sz="3600" dirty="0">
                <a:latin typeface="Arabic Typesetting" panose="03020402040406030203" pitchFamily="66" charset="-78"/>
                <a:cs typeface="Arabic Typesetting" panose="03020402040406030203" pitchFamily="66" charset="-78"/>
              </a:rPr>
              <a:t>Clustering and Index-organized tables</a:t>
            </a:r>
          </a:p>
          <a:p>
            <a:pPr lvl="1"/>
            <a:r>
              <a:rPr lang="en-US" sz="3600" dirty="0">
                <a:latin typeface="Arabic Typesetting" panose="03020402040406030203" pitchFamily="66" charset="-78"/>
                <a:cs typeface="Arabic Typesetting" panose="03020402040406030203" pitchFamily="66" charset="-78"/>
              </a:rPr>
              <a:t>Column-organized tables</a:t>
            </a:r>
          </a:p>
          <a:p>
            <a:pPr lvl="1"/>
            <a:r>
              <a:rPr lang="en-US" sz="3600" dirty="0">
                <a:latin typeface="Arabic Typesetting" panose="03020402040406030203" pitchFamily="66" charset="-78"/>
                <a:cs typeface="Arabic Typesetting" panose="03020402040406030203" pitchFamily="66" charset="-78"/>
              </a:rPr>
              <a:t>...</a:t>
            </a:r>
          </a:p>
          <a:p>
            <a:endParaRPr lang="en-US" sz="40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078434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BA1E7-4E48-42BE-8D6C-A8521F93C035}"/>
              </a:ext>
            </a:extLst>
          </p:cNvPr>
          <p:cNvPicPr>
            <a:picLocks noChangeAspect="1"/>
          </p:cNvPicPr>
          <p:nvPr/>
        </p:nvPicPr>
        <p:blipFill>
          <a:blip r:embed="rId2"/>
          <a:stretch>
            <a:fillRect/>
          </a:stretch>
        </p:blipFill>
        <p:spPr>
          <a:xfrm>
            <a:off x="1364174" y="293720"/>
            <a:ext cx="9463652" cy="6270559"/>
          </a:xfrm>
          <a:prstGeom prst="rect">
            <a:avLst/>
          </a:prstGeom>
        </p:spPr>
      </p:pic>
    </p:spTree>
    <p:extLst>
      <p:ext uri="{BB962C8B-B14F-4D97-AF65-F5344CB8AC3E}">
        <p14:creationId xmlns:p14="http://schemas.microsoft.com/office/powerpoint/2010/main" val="2608091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4023F3-E8CE-40D1-9F48-560F31FE3B76}"/>
              </a:ext>
            </a:extLst>
          </p:cNvPr>
          <p:cNvPicPr>
            <a:picLocks noChangeAspect="1"/>
          </p:cNvPicPr>
          <p:nvPr/>
        </p:nvPicPr>
        <p:blipFill>
          <a:blip r:embed="rId2"/>
          <a:stretch>
            <a:fillRect/>
          </a:stretch>
        </p:blipFill>
        <p:spPr>
          <a:xfrm>
            <a:off x="1228080" y="274588"/>
            <a:ext cx="9735840" cy="6308824"/>
          </a:xfrm>
          <a:prstGeom prst="rect">
            <a:avLst/>
          </a:prstGeom>
        </p:spPr>
      </p:pic>
    </p:spTree>
    <p:extLst>
      <p:ext uri="{BB962C8B-B14F-4D97-AF65-F5344CB8AC3E}">
        <p14:creationId xmlns:p14="http://schemas.microsoft.com/office/powerpoint/2010/main" val="1302179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45A90-A151-4734-A3AF-16B65D62A4E0}"/>
              </a:ext>
            </a:extLst>
          </p:cNvPr>
          <p:cNvPicPr>
            <a:picLocks noChangeAspect="1"/>
          </p:cNvPicPr>
          <p:nvPr/>
        </p:nvPicPr>
        <p:blipFill>
          <a:blip r:embed="rId2"/>
          <a:stretch>
            <a:fillRect/>
          </a:stretch>
        </p:blipFill>
        <p:spPr>
          <a:xfrm>
            <a:off x="1796843" y="350751"/>
            <a:ext cx="8598314" cy="6156497"/>
          </a:xfrm>
          <a:prstGeom prst="rect">
            <a:avLst/>
          </a:prstGeom>
        </p:spPr>
      </p:pic>
    </p:spTree>
    <p:extLst>
      <p:ext uri="{BB962C8B-B14F-4D97-AF65-F5344CB8AC3E}">
        <p14:creationId xmlns:p14="http://schemas.microsoft.com/office/powerpoint/2010/main" val="4283925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5C9D1-FEBE-40CF-9810-03FD72352EDC}"/>
              </a:ext>
            </a:extLst>
          </p:cNvPr>
          <p:cNvPicPr>
            <a:picLocks noChangeAspect="1"/>
          </p:cNvPicPr>
          <p:nvPr/>
        </p:nvPicPr>
        <p:blipFill>
          <a:blip r:embed="rId2"/>
          <a:stretch>
            <a:fillRect/>
          </a:stretch>
        </p:blipFill>
        <p:spPr>
          <a:xfrm>
            <a:off x="1396483" y="307646"/>
            <a:ext cx="9399033" cy="6242707"/>
          </a:xfrm>
          <a:prstGeom prst="rect">
            <a:avLst/>
          </a:prstGeom>
        </p:spPr>
      </p:pic>
    </p:spTree>
    <p:extLst>
      <p:ext uri="{BB962C8B-B14F-4D97-AF65-F5344CB8AC3E}">
        <p14:creationId xmlns:p14="http://schemas.microsoft.com/office/powerpoint/2010/main" val="3626176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EC562-FD2C-46CB-95A5-BF78B3AD4E93}"/>
              </a:ext>
            </a:extLst>
          </p:cNvPr>
          <p:cNvPicPr>
            <a:picLocks noChangeAspect="1"/>
          </p:cNvPicPr>
          <p:nvPr/>
        </p:nvPicPr>
        <p:blipFill>
          <a:blip r:embed="rId2"/>
          <a:stretch>
            <a:fillRect/>
          </a:stretch>
        </p:blipFill>
        <p:spPr>
          <a:xfrm>
            <a:off x="1205633" y="388547"/>
            <a:ext cx="9780733" cy="6080905"/>
          </a:xfrm>
          <a:prstGeom prst="rect">
            <a:avLst/>
          </a:prstGeom>
        </p:spPr>
      </p:pic>
    </p:spTree>
    <p:extLst>
      <p:ext uri="{BB962C8B-B14F-4D97-AF65-F5344CB8AC3E}">
        <p14:creationId xmlns:p14="http://schemas.microsoft.com/office/powerpoint/2010/main" val="4275856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C45D5-76D4-4552-85BE-BC65B9CD903E}"/>
              </a:ext>
            </a:extLst>
          </p:cNvPr>
          <p:cNvPicPr>
            <a:picLocks noChangeAspect="1"/>
          </p:cNvPicPr>
          <p:nvPr/>
        </p:nvPicPr>
        <p:blipFill>
          <a:blip r:embed="rId2"/>
          <a:stretch>
            <a:fillRect/>
          </a:stretch>
        </p:blipFill>
        <p:spPr>
          <a:xfrm>
            <a:off x="1497398" y="329463"/>
            <a:ext cx="9197204" cy="6199074"/>
          </a:xfrm>
          <a:prstGeom prst="rect">
            <a:avLst/>
          </a:prstGeom>
        </p:spPr>
      </p:pic>
    </p:spTree>
    <p:extLst>
      <p:ext uri="{BB962C8B-B14F-4D97-AF65-F5344CB8AC3E}">
        <p14:creationId xmlns:p14="http://schemas.microsoft.com/office/powerpoint/2010/main" val="2193949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0B176B-8CA8-45E4-9AB6-93D1D3FB78B4}"/>
              </a:ext>
            </a:extLst>
          </p:cNvPr>
          <p:cNvPicPr>
            <a:picLocks noChangeAspect="1"/>
          </p:cNvPicPr>
          <p:nvPr/>
        </p:nvPicPr>
        <p:blipFill>
          <a:blip r:embed="rId2"/>
          <a:stretch>
            <a:fillRect/>
          </a:stretch>
        </p:blipFill>
        <p:spPr>
          <a:xfrm>
            <a:off x="1653347" y="383328"/>
            <a:ext cx="8885306" cy="6091343"/>
          </a:xfrm>
          <a:prstGeom prst="rect">
            <a:avLst/>
          </a:prstGeom>
        </p:spPr>
      </p:pic>
    </p:spTree>
    <p:extLst>
      <p:ext uri="{BB962C8B-B14F-4D97-AF65-F5344CB8AC3E}">
        <p14:creationId xmlns:p14="http://schemas.microsoft.com/office/powerpoint/2010/main" val="4007415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A5EB62-BA50-4B40-BEA6-F7C2E0A0E452}"/>
              </a:ext>
            </a:extLst>
          </p:cNvPr>
          <p:cNvPicPr>
            <a:picLocks noChangeAspect="1"/>
          </p:cNvPicPr>
          <p:nvPr/>
        </p:nvPicPr>
        <p:blipFill>
          <a:blip r:embed="rId2"/>
          <a:stretch>
            <a:fillRect/>
          </a:stretch>
        </p:blipFill>
        <p:spPr>
          <a:xfrm>
            <a:off x="1733874" y="312608"/>
            <a:ext cx="8724252" cy="6232783"/>
          </a:xfrm>
          <a:prstGeom prst="rect">
            <a:avLst/>
          </a:prstGeom>
        </p:spPr>
      </p:pic>
    </p:spTree>
    <p:extLst>
      <p:ext uri="{BB962C8B-B14F-4D97-AF65-F5344CB8AC3E}">
        <p14:creationId xmlns:p14="http://schemas.microsoft.com/office/powerpoint/2010/main" val="2623867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58ED5-7490-432B-B255-C9F801AA8F34}"/>
              </a:ext>
            </a:extLst>
          </p:cNvPr>
          <p:cNvPicPr>
            <a:picLocks noChangeAspect="1"/>
          </p:cNvPicPr>
          <p:nvPr/>
        </p:nvPicPr>
        <p:blipFill>
          <a:blip r:embed="rId2"/>
          <a:stretch>
            <a:fillRect/>
          </a:stretch>
        </p:blipFill>
        <p:spPr>
          <a:xfrm>
            <a:off x="1725605" y="365639"/>
            <a:ext cx="8740790" cy="6126721"/>
          </a:xfrm>
          <a:prstGeom prst="rect">
            <a:avLst/>
          </a:prstGeom>
        </p:spPr>
      </p:pic>
    </p:spTree>
    <p:extLst>
      <p:ext uri="{BB962C8B-B14F-4D97-AF65-F5344CB8AC3E}">
        <p14:creationId xmlns:p14="http://schemas.microsoft.com/office/powerpoint/2010/main" val="1340898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156FE-4DD7-4907-BB4B-0948D83E3252}"/>
              </a:ext>
            </a:extLst>
          </p:cNvPr>
          <p:cNvPicPr>
            <a:picLocks noChangeAspect="1"/>
          </p:cNvPicPr>
          <p:nvPr/>
        </p:nvPicPr>
        <p:blipFill>
          <a:blip r:embed="rId2"/>
          <a:stretch>
            <a:fillRect/>
          </a:stretch>
        </p:blipFill>
        <p:spPr>
          <a:xfrm>
            <a:off x="1579123" y="503583"/>
            <a:ext cx="9033753" cy="5850833"/>
          </a:xfrm>
          <a:prstGeom prst="rect">
            <a:avLst/>
          </a:prstGeom>
        </p:spPr>
      </p:pic>
    </p:spTree>
    <p:extLst>
      <p:ext uri="{BB962C8B-B14F-4D97-AF65-F5344CB8AC3E}">
        <p14:creationId xmlns:p14="http://schemas.microsoft.com/office/powerpoint/2010/main" val="345567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solidFill>
                  <a:schemeClr val="accent1">
                    <a:lumMod val="75000"/>
                  </a:schemeClr>
                </a:solidFill>
              </a:rPr>
              <a:t>Version Control</a:t>
            </a:r>
          </a:p>
        </p:txBody>
      </p:sp>
      <p:sp>
        <p:nvSpPr>
          <p:cNvPr id="3" name="Content Placeholder 2"/>
          <p:cNvSpPr>
            <a:spLocks noGrp="1"/>
          </p:cNvSpPr>
          <p:nvPr>
            <p:ph idx="1"/>
          </p:nvPr>
        </p:nvSpPr>
        <p:spPr/>
        <p:txBody>
          <a:bodyPr>
            <a:normAutofit/>
          </a:bodyPr>
          <a:lstStyle/>
          <a:p>
            <a:r>
              <a:rPr lang="en-US" sz="3200" dirty="0" err="1">
                <a:latin typeface="Arabic Typesetting" panose="03020402040406030203" pitchFamily="66" charset="-78"/>
                <a:cs typeface="Arabic Typesetting" panose="03020402040406030203" pitchFamily="66" charset="-78"/>
              </a:rPr>
              <a:t>Liquibase</a:t>
            </a:r>
            <a:r>
              <a:rPr lang="en-US" sz="3200" dirty="0">
                <a:latin typeface="Arabic Typesetting" panose="03020402040406030203" pitchFamily="66" charset="-78"/>
                <a:cs typeface="Arabic Typesetting" panose="03020402040406030203" pitchFamily="66" charset="-78"/>
              </a:rPr>
              <a:t> </a:t>
            </a:r>
          </a:p>
          <a:p>
            <a:pPr lvl="1"/>
            <a:r>
              <a:rPr lang="en-US" sz="2800" dirty="0">
                <a:latin typeface="Arabic Typesetting" panose="03020402040406030203" pitchFamily="66" charset="-78"/>
                <a:cs typeface="Arabic Typesetting" panose="03020402040406030203" pitchFamily="66" charset="-78"/>
              </a:rPr>
              <a:t>Open-source extensible Tool for DB Version Control</a:t>
            </a:r>
          </a:p>
          <a:p>
            <a:pPr lvl="1"/>
            <a:r>
              <a:rPr lang="en-US" sz="2800" dirty="0">
                <a:latin typeface="Arabic Typesetting" panose="03020402040406030203" pitchFamily="66" charset="-78"/>
                <a:cs typeface="Arabic Typesetting" panose="03020402040406030203" pitchFamily="66" charset="-78"/>
              </a:rPr>
              <a:t>Migration-based (not state-based)</a:t>
            </a:r>
          </a:p>
          <a:p>
            <a:pPr lvl="1"/>
            <a:r>
              <a:rPr lang="en-US" sz="2800" dirty="0">
                <a:latin typeface="Arabic Typesetting" panose="03020402040406030203" pitchFamily="66" charset="-78"/>
                <a:cs typeface="Arabic Typesetting" panose="03020402040406030203" pitchFamily="66" charset="-78"/>
              </a:rPr>
              <a:t>Initially for Schema and Lookup Data (REF Data)</a:t>
            </a:r>
          </a:p>
          <a:p>
            <a:pPr lvl="1"/>
            <a:r>
              <a:rPr lang="en-US" sz="2800" dirty="0">
                <a:latin typeface="Arabic Typesetting" panose="03020402040406030203" pitchFamily="66" charset="-78"/>
                <a:cs typeface="Arabic Typesetting" panose="03020402040406030203" pitchFamily="66" charset="-78"/>
              </a:rPr>
              <a:t>Can automate stored procedure VC by customization (future)</a:t>
            </a:r>
          </a:p>
          <a:p>
            <a:r>
              <a:rPr lang="en-US" sz="3200" dirty="0">
                <a:latin typeface="Arabic Typesetting" panose="03020402040406030203" pitchFamily="66" charset="-78"/>
                <a:cs typeface="Arabic Typesetting" panose="03020402040406030203" pitchFamily="66" charset="-78"/>
              </a:rPr>
              <a:t>TFS </a:t>
            </a:r>
          </a:p>
          <a:p>
            <a:pPr lvl="1"/>
            <a:r>
              <a:rPr lang="en-US" sz="2800" dirty="0">
                <a:latin typeface="Arabic Typesetting" panose="03020402040406030203" pitchFamily="66" charset="-78"/>
                <a:cs typeface="Arabic Typesetting" panose="03020402040406030203" pitchFamily="66" charset="-78"/>
              </a:rPr>
              <a:t>GIT repo in TFS for DB objects</a:t>
            </a:r>
          </a:p>
          <a:p>
            <a:pPr lvl="1"/>
            <a:r>
              <a:rPr lang="en-US" sz="2800" dirty="0">
                <a:latin typeface="Arabic Typesetting" panose="03020402040406030203" pitchFamily="66" charset="-78"/>
                <a:cs typeface="Arabic Typesetting" panose="03020402040406030203" pitchFamily="66" charset="-78"/>
              </a:rPr>
              <a:t>Includes stored procedure logic and schema/REF data updates</a:t>
            </a:r>
          </a:p>
          <a:p>
            <a:pPr lvl="1"/>
            <a:r>
              <a:rPr lang="en-US" sz="2800" dirty="0">
                <a:latin typeface="Arabic Typesetting" panose="03020402040406030203" pitchFamily="66" charset="-78"/>
                <a:cs typeface="Arabic Typesetting" panose="03020402040406030203" pitchFamily="66" charset="-78"/>
              </a:rPr>
              <a:t>Updates in SP, Schema, REF Data must be linked to tasks in TFS</a:t>
            </a:r>
          </a:p>
        </p:txBody>
      </p:sp>
    </p:spTree>
    <p:extLst>
      <p:ext uri="{BB962C8B-B14F-4D97-AF65-F5344CB8AC3E}">
        <p14:creationId xmlns:p14="http://schemas.microsoft.com/office/powerpoint/2010/main" val="677078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24B48-5498-44D0-8CAB-46122CAF578C}"/>
              </a:ext>
            </a:extLst>
          </p:cNvPr>
          <p:cNvPicPr>
            <a:picLocks noChangeAspect="1"/>
          </p:cNvPicPr>
          <p:nvPr/>
        </p:nvPicPr>
        <p:blipFill>
          <a:blip r:embed="rId2"/>
          <a:stretch>
            <a:fillRect/>
          </a:stretch>
        </p:blipFill>
        <p:spPr>
          <a:xfrm>
            <a:off x="1362445" y="566192"/>
            <a:ext cx="9467109" cy="5725616"/>
          </a:xfrm>
          <a:prstGeom prst="rect">
            <a:avLst/>
          </a:prstGeom>
        </p:spPr>
      </p:pic>
    </p:spTree>
    <p:extLst>
      <p:ext uri="{BB962C8B-B14F-4D97-AF65-F5344CB8AC3E}">
        <p14:creationId xmlns:p14="http://schemas.microsoft.com/office/powerpoint/2010/main" val="1242006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5A9290-C8E6-4EAD-A075-592B85B892C0}"/>
              </a:ext>
            </a:extLst>
          </p:cNvPr>
          <p:cNvPicPr>
            <a:picLocks noChangeAspect="1"/>
          </p:cNvPicPr>
          <p:nvPr/>
        </p:nvPicPr>
        <p:blipFill>
          <a:blip r:embed="rId2"/>
          <a:stretch>
            <a:fillRect/>
          </a:stretch>
        </p:blipFill>
        <p:spPr>
          <a:xfrm>
            <a:off x="1532221" y="390778"/>
            <a:ext cx="9127558" cy="6076444"/>
          </a:xfrm>
          <a:prstGeom prst="rect">
            <a:avLst/>
          </a:prstGeom>
        </p:spPr>
      </p:pic>
    </p:spTree>
    <p:extLst>
      <p:ext uri="{BB962C8B-B14F-4D97-AF65-F5344CB8AC3E}">
        <p14:creationId xmlns:p14="http://schemas.microsoft.com/office/powerpoint/2010/main" val="1685891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33657-078A-445D-B84C-5B63888D14DC}"/>
              </a:ext>
            </a:extLst>
          </p:cNvPr>
          <p:cNvPicPr>
            <a:picLocks noChangeAspect="1"/>
          </p:cNvPicPr>
          <p:nvPr/>
        </p:nvPicPr>
        <p:blipFill>
          <a:blip r:embed="rId2"/>
          <a:stretch>
            <a:fillRect/>
          </a:stretch>
        </p:blipFill>
        <p:spPr>
          <a:xfrm>
            <a:off x="1649615" y="549395"/>
            <a:ext cx="8892770" cy="5759210"/>
          </a:xfrm>
          <a:prstGeom prst="rect">
            <a:avLst/>
          </a:prstGeom>
        </p:spPr>
      </p:pic>
    </p:spTree>
    <p:extLst>
      <p:ext uri="{BB962C8B-B14F-4D97-AF65-F5344CB8AC3E}">
        <p14:creationId xmlns:p14="http://schemas.microsoft.com/office/powerpoint/2010/main" val="157018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BB79D-FA52-4594-9425-AB4C1553445D}"/>
              </a:ext>
            </a:extLst>
          </p:cNvPr>
          <p:cNvPicPr>
            <a:picLocks noChangeAspect="1"/>
          </p:cNvPicPr>
          <p:nvPr/>
        </p:nvPicPr>
        <p:blipFill>
          <a:blip r:embed="rId2"/>
          <a:stretch>
            <a:fillRect/>
          </a:stretch>
        </p:blipFill>
        <p:spPr>
          <a:xfrm>
            <a:off x="1464932" y="279192"/>
            <a:ext cx="9262136" cy="6299615"/>
          </a:xfrm>
          <a:prstGeom prst="rect">
            <a:avLst/>
          </a:prstGeom>
        </p:spPr>
      </p:pic>
    </p:spTree>
    <p:extLst>
      <p:ext uri="{BB962C8B-B14F-4D97-AF65-F5344CB8AC3E}">
        <p14:creationId xmlns:p14="http://schemas.microsoft.com/office/powerpoint/2010/main" val="495956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4CFD78-67E0-4463-94AE-D88181A00AD6}"/>
              </a:ext>
            </a:extLst>
          </p:cNvPr>
          <p:cNvPicPr>
            <a:picLocks noChangeAspect="1"/>
          </p:cNvPicPr>
          <p:nvPr/>
        </p:nvPicPr>
        <p:blipFill>
          <a:blip r:embed="rId2"/>
          <a:stretch>
            <a:fillRect/>
          </a:stretch>
        </p:blipFill>
        <p:spPr>
          <a:xfrm>
            <a:off x="1549328" y="339649"/>
            <a:ext cx="9093344" cy="6178701"/>
          </a:xfrm>
          <a:prstGeom prst="rect">
            <a:avLst/>
          </a:prstGeom>
        </p:spPr>
      </p:pic>
    </p:spTree>
    <p:extLst>
      <p:ext uri="{BB962C8B-B14F-4D97-AF65-F5344CB8AC3E}">
        <p14:creationId xmlns:p14="http://schemas.microsoft.com/office/powerpoint/2010/main" val="1253459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59FE3-A845-4A0C-8965-819C4A6F129B}"/>
              </a:ext>
            </a:extLst>
          </p:cNvPr>
          <p:cNvPicPr>
            <a:picLocks noChangeAspect="1"/>
          </p:cNvPicPr>
          <p:nvPr/>
        </p:nvPicPr>
        <p:blipFill>
          <a:blip r:embed="rId2"/>
          <a:stretch>
            <a:fillRect/>
          </a:stretch>
        </p:blipFill>
        <p:spPr>
          <a:xfrm>
            <a:off x="1485731" y="344636"/>
            <a:ext cx="9220537" cy="6168727"/>
          </a:xfrm>
          <a:prstGeom prst="rect">
            <a:avLst/>
          </a:prstGeom>
        </p:spPr>
      </p:pic>
    </p:spTree>
    <p:extLst>
      <p:ext uri="{BB962C8B-B14F-4D97-AF65-F5344CB8AC3E}">
        <p14:creationId xmlns:p14="http://schemas.microsoft.com/office/powerpoint/2010/main" val="597846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37969-0D4E-4AE3-9D1C-5214082DB443}"/>
              </a:ext>
            </a:extLst>
          </p:cNvPr>
          <p:cNvPicPr>
            <a:picLocks noChangeAspect="1"/>
          </p:cNvPicPr>
          <p:nvPr/>
        </p:nvPicPr>
        <p:blipFill>
          <a:blip r:embed="rId2"/>
          <a:stretch>
            <a:fillRect/>
          </a:stretch>
        </p:blipFill>
        <p:spPr>
          <a:xfrm>
            <a:off x="1280916" y="312606"/>
            <a:ext cx="9630167" cy="6232787"/>
          </a:xfrm>
          <a:prstGeom prst="rect">
            <a:avLst/>
          </a:prstGeom>
        </p:spPr>
      </p:pic>
    </p:spTree>
    <p:extLst>
      <p:ext uri="{BB962C8B-B14F-4D97-AF65-F5344CB8AC3E}">
        <p14:creationId xmlns:p14="http://schemas.microsoft.com/office/powerpoint/2010/main" val="207675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3AC71-A0DB-49B7-8503-23F46D95C67C}"/>
              </a:ext>
            </a:extLst>
          </p:cNvPr>
          <p:cNvPicPr>
            <a:picLocks noChangeAspect="1"/>
          </p:cNvPicPr>
          <p:nvPr/>
        </p:nvPicPr>
        <p:blipFill>
          <a:blip r:embed="rId2"/>
          <a:stretch>
            <a:fillRect/>
          </a:stretch>
        </p:blipFill>
        <p:spPr>
          <a:xfrm>
            <a:off x="1398349" y="410932"/>
            <a:ext cx="9395301" cy="6036136"/>
          </a:xfrm>
          <a:prstGeom prst="rect">
            <a:avLst/>
          </a:prstGeom>
        </p:spPr>
      </p:pic>
    </p:spTree>
    <p:extLst>
      <p:ext uri="{BB962C8B-B14F-4D97-AF65-F5344CB8AC3E}">
        <p14:creationId xmlns:p14="http://schemas.microsoft.com/office/powerpoint/2010/main" val="1654954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BA642-5306-4659-8AF0-568452443950}"/>
              </a:ext>
            </a:extLst>
          </p:cNvPr>
          <p:cNvPicPr>
            <a:picLocks noChangeAspect="1"/>
          </p:cNvPicPr>
          <p:nvPr/>
        </p:nvPicPr>
        <p:blipFill>
          <a:blip r:embed="rId2"/>
          <a:stretch>
            <a:fillRect/>
          </a:stretch>
        </p:blipFill>
        <p:spPr>
          <a:xfrm>
            <a:off x="754168" y="394557"/>
            <a:ext cx="10683663" cy="6068886"/>
          </a:xfrm>
          <a:prstGeom prst="rect">
            <a:avLst/>
          </a:prstGeom>
        </p:spPr>
      </p:pic>
    </p:spTree>
    <p:extLst>
      <p:ext uri="{BB962C8B-B14F-4D97-AF65-F5344CB8AC3E}">
        <p14:creationId xmlns:p14="http://schemas.microsoft.com/office/powerpoint/2010/main" val="3852115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Do Not Use (PL/SQL Pitfalls)</a:t>
            </a:r>
            <a:endParaRPr lang="en-US" dirty="0"/>
          </a:p>
        </p:txBody>
      </p:sp>
      <p:sp>
        <p:nvSpPr>
          <p:cNvPr id="3" name="Content Placeholder 2"/>
          <p:cNvSpPr>
            <a:spLocks noGrp="1"/>
          </p:cNvSpPr>
          <p:nvPr>
            <p:ph idx="1"/>
          </p:nvPr>
        </p:nvSpPr>
        <p:spPr/>
        <p:txBody>
          <a:bodyPr/>
          <a:lstStyle/>
          <a:p>
            <a:r>
              <a:rPr lang="en-US" dirty="0"/>
              <a:t>Row-by-Row Processing</a:t>
            </a:r>
          </a:p>
        </p:txBody>
      </p:sp>
    </p:spTree>
    <p:extLst>
      <p:ext uri="{BB962C8B-B14F-4D97-AF65-F5344CB8AC3E}">
        <p14:creationId xmlns:p14="http://schemas.microsoft.com/office/powerpoint/2010/main" val="348000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4478-C464-4A22-B44D-F8EBF4084D83}"/>
              </a:ext>
            </a:extLst>
          </p:cNvPr>
          <p:cNvSpPr>
            <a:spLocks noGrp="1"/>
          </p:cNvSpPr>
          <p:nvPr>
            <p:ph type="title"/>
          </p:nvPr>
        </p:nvSpPr>
        <p:spPr>
          <a:xfrm>
            <a:off x="696158" y="1269864"/>
            <a:ext cx="10515600" cy="725350"/>
          </a:xfrm>
        </p:spPr>
        <p:txBody>
          <a:bodyPr vert="horz" lIns="91440" tIns="45720" rIns="91440" bIns="45720" rtlCol="0" anchor="ctr">
            <a:normAutofit/>
          </a:bodyPr>
          <a:lstStyle/>
          <a:p>
            <a:r>
              <a:rPr lang="en-US" sz="3600" dirty="0">
                <a:solidFill>
                  <a:schemeClr val="accent1">
                    <a:lumMod val="75000"/>
                  </a:schemeClr>
                </a:solidFill>
              </a:rPr>
              <a:t>DB Program Test Cases</a:t>
            </a:r>
          </a:p>
        </p:txBody>
      </p:sp>
      <p:sp>
        <p:nvSpPr>
          <p:cNvPr id="3" name="Content Placeholder 2">
            <a:extLst>
              <a:ext uri="{FF2B5EF4-FFF2-40B4-BE49-F238E27FC236}">
                <a16:creationId xmlns:a16="http://schemas.microsoft.com/office/drawing/2014/main" id="{8102A912-F7A7-482E-8502-5360DCB30A71}"/>
              </a:ext>
            </a:extLst>
          </p:cNvPr>
          <p:cNvSpPr>
            <a:spLocks noGrp="1"/>
          </p:cNvSpPr>
          <p:nvPr>
            <p:ph idx="1"/>
          </p:nvPr>
        </p:nvSpPr>
        <p:spPr>
          <a:xfrm>
            <a:off x="838200" y="2237173"/>
            <a:ext cx="10515600" cy="3939790"/>
          </a:xfrm>
        </p:spPr>
        <p:txBody>
          <a:bodyPr>
            <a:normAutofit/>
          </a:bodyPr>
          <a:lstStyle/>
          <a:p>
            <a:r>
              <a:rPr lang="en-US" sz="3200" dirty="0">
                <a:latin typeface="Arabic Typesetting" panose="03020402040406030203" pitchFamily="66" charset="-78"/>
                <a:cs typeface="Arabic Typesetting" panose="03020402040406030203" pitchFamily="66" charset="-78"/>
              </a:rPr>
              <a:t>Test for success (happy scenarios)</a:t>
            </a:r>
          </a:p>
          <a:p>
            <a:r>
              <a:rPr lang="en-US" sz="3200" dirty="0">
                <a:latin typeface="Arabic Typesetting" panose="03020402040406030203" pitchFamily="66" charset="-78"/>
                <a:cs typeface="Arabic Typesetting" panose="03020402040406030203" pitchFamily="66" charset="-78"/>
              </a:rPr>
              <a:t>Test boundary conditions (maximum and minimum expected values)</a:t>
            </a:r>
          </a:p>
          <a:p>
            <a:r>
              <a:rPr lang="en-US" sz="3200" dirty="0">
                <a:latin typeface="Arabic Typesetting" panose="03020402040406030203" pitchFamily="66" charset="-78"/>
                <a:cs typeface="Arabic Typesetting" panose="03020402040406030203" pitchFamily="66" charset="-78"/>
              </a:rPr>
              <a:t>Test for Exceptions (expected and unexpected exceptions)</a:t>
            </a:r>
          </a:p>
          <a:p>
            <a:r>
              <a:rPr lang="en-US" sz="3200" dirty="0">
                <a:latin typeface="Arabic Typesetting" panose="03020402040406030203" pitchFamily="66" charset="-78"/>
                <a:cs typeface="Arabic Typesetting" panose="03020402040406030203" pitchFamily="66" charset="-78"/>
              </a:rPr>
              <a:t>Test for performance</a:t>
            </a:r>
          </a:p>
          <a:p>
            <a:pPr lvl="1"/>
            <a:r>
              <a:rPr lang="en-US" sz="2800" dirty="0">
                <a:latin typeface="Arabic Typesetting" panose="03020402040406030203" pitchFamily="66" charset="-78"/>
                <a:cs typeface="Arabic Typesetting" panose="03020402040406030203" pitchFamily="66" charset="-78"/>
              </a:rPr>
              <a:t>Throughput</a:t>
            </a:r>
          </a:p>
          <a:p>
            <a:pPr lvl="1"/>
            <a:r>
              <a:rPr lang="en-US" sz="2800" dirty="0">
                <a:latin typeface="Arabic Typesetting" panose="03020402040406030203" pitchFamily="66" charset="-78"/>
                <a:cs typeface="Arabic Typesetting" panose="03020402040406030203" pitchFamily="66" charset="-78"/>
              </a:rPr>
              <a:t>Response Time </a:t>
            </a:r>
          </a:p>
        </p:txBody>
      </p:sp>
      <p:sp>
        <p:nvSpPr>
          <p:cNvPr id="4" name="Title 1">
            <a:extLst>
              <a:ext uri="{FF2B5EF4-FFF2-40B4-BE49-F238E27FC236}">
                <a16:creationId xmlns:a16="http://schemas.microsoft.com/office/drawing/2014/main" id="{74E8AF21-3B80-468B-BE2F-DD450A129F8F}"/>
              </a:ext>
            </a:extLst>
          </p:cNvPr>
          <p:cNvSpPr txBox="1">
            <a:spLocks/>
          </p:cNvSpPr>
          <p:nvPr/>
        </p:nvSpPr>
        <p:spPr>
          <a:xfrm>
            <a:off x="838200" y="302557"/>
            <a:ext cx="10515600" cy="7253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lumMod val="75000"/>
                  </a:schemeClr>
                </a:solidFill>
              </a:rPr>
              <a:t>Testing</a:t>
            </a:r>
          </a:p>
        </p:txBody>
      </p:sp>
    </p:spTree>
    <p:extLst>
      <p:ext uri="{BB962C8B-B14F-4D97-AF65-F5344CB8AC3E}">
        <p14:creationId xmlns:p14="http://schemas.microsoft.com/office/powerpoint/2010/main" val="3373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5009</TotalTime>
  <Words>1318</Words>
  <Application>Microsoft Office PowerPoint</Application>
  <PresentationFormat>Widescreen</PresentationFormat>
  <Paragraphs>148</Paragraphs>
  <Slides>89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Arabic Typesetting</vt:lpstr>
      <vt:lpstr>Arial</vt:lpstr>
      <vt:lpstr>Bodoni MT Condensed</vt:lpstr>
      <vt:lpstr>Calibri</vt:lpstr>
      <vt:lpstr>Calibri Light</vt:lpstr>
      <vt:lpstr>Utopia-Italic</vt:lpstr>
      <vt:lpstr>Utopia-Regular</vt:lpstr>
      <vt:lpstr>Wingdings</vt:lpstr>
      <vt:lpstr>Office Theme</vt:lpstr>
      <vt:lpstr>PowerPoint Presentation</vt:lpstr>
      <vt:lpstr>Agenda</vt:lpstr>
      <vt:lpstr>Recommended workflow for the entire application</vt:lpstr>
      <vt:lpstr>Workflow for each program you build</vt:lpstr>
      <vt:lpstr>Four Steps for preparing an application</vt:lpstr>
      <vt:lpstr>DB Program Contract</vt:lpstr>
      <vt:lpstr>Database Design Considerations</vt:lpstr>
      <vt:lpstr>Version Control</vt:lpstr>
      <vt:lpstr>DB Program Test Cases</vt:lpstr>
      <vt:lpstr>Unit Testing (utPLSQL)</vt:lpstr>
      <vt:lpstr>Exception Handling Guidelines</vt:lpstr>
      <vt:lpstr>All exceptions are not created equal</vt:lpstr>
      <vt:lpstr>Life After Compilation (Test, Trace, Debug)</vt:lpstr>
      <vt:lpstr>Code Generation</vt:lpstr>
      <vt:lpstr>Naming Conventions (Real Developers follow standards)</vt:lpstr>
      <vt:lpstr>PL/SQL in DB2 </vt:lpstr>
      <vt:lpstr>Suggested Approach (for using PL/SQL in DB2)</vt:lpstr>
      <vt:lpstr>Analyze the following PL/SQL Examples</vt:lpstr>
      <vt:lpstr>Avoid Row-by-Row Processing</vt:lpstr>
      <vt:lpstr>Avoid Nested Row-by-Row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Do Not Use (PL/SQL Pitfalls)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Moharram Gabashi</dc:creator>
  <cp:lastModifiedBy>Mohammad Mo</cp:lastModifiedBy>
  <cp:revision>81</cp:revision>
  <dcterms:created xsi:type="dcterms:W3CDTF">2019-11-07T05:34:55Z</dcterms:created>
  <dcterms:modified xsi:type="dcterms:W3CDTF">2019-11-14T11:25:11Z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779d82-8fad-431e-a518-43f86b7da674_Enabled">
    <vt:lpwstr>False</vt:lpwstr>
  </property>
  <property fmtid="{D5CDD505-2E9C-101B-9397-08002B2CF9AE}" pid="3" name="MSIP_Label_9d779d82-8fad-431e-a518-43f86b7da674_SiteId">
    <vt:lpwstr>7ec9b677-2acb-4a2b-98bf-7d575fccae49</vt:lpwstr>
  </property>
  <property fmtid="{D5CDD505-2E9C-101B-9397-08002B2CF9AE}" pid="4" name="MSIP_Label_9d779d82-8fad-431e-a518-43f86b7da674_Owner">
    <vt:lpwstr>mmgabashi@alinma.com</vt:lpwstr>
  </property>
  <property fmtid="{D5CDD505-2E9C-101B-9397-08002B2CF9AE}" pid="5" name="MSIP_Label_9d779d82-8fad-431e-a518-43f86b7da674_SetDate">
    <vt:lpwstr>2019-11-10T07:46:10.3706936Z</vt:lpwstr>
  </property>
  <property fmtid="{D5CDD505-2E9C-101B-9397-08002B2CF9AE}" pid="6" name="MSIP_Label_9d779d82-8fad-431e-a518-43f86b7da674_Name">
    <vt:lpwstr>Internal</vt:lpwstr>
  </property>
  <property fmtid="{D5CDD505-2E9C-101B-9397-08002B2CF9AE}" pid="7" name="MSIP_Label_9d779d82-8fad-431e-a518-43f86b7da674_Application">
    <vt:lpwstr>Microsoft Azure Information Protection</vt:lpwstr>
  </property>
  <property fmtid="{D5CDD505-2E9C-101B-9397-08002B2CF9AE}" pid="8" name="MSIP_Label_9d779d82-8fad-431e-a518-43f86b7da674_Extended_MSFT_Method">
    <vt:lpwstr>Manual</vt:lpwstr>
  </property>
</Properties>
</file>